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7"/>
  </p:notesMasterIdLst>
  <p:handoutMasterIdLst>
    <p:handoutMasterId r:id="rId58"/>
  </p:handoutMasterIdLst>
  <p:sldIdLst>
    <p:sldId id="1779" r:id="rId7"/>
    <p:sldId id="739" r:id="rId8"/>
    <p:sldId id="1861" r:id="rId9"/>
    <p:sldId id="1863" r:id="rId10"/>
    <p:sldId id="1864" r:id="rId11"/>
    <p:sldId id="1869" r:id="rId12"/>
    <p:sldId id="1878" r:id="rId13"/>
    <p:sldId id="1896" r:id="rId14"/>
    <p:sldId id="1897" r:id="rId15"/>
    <p:sldId id="1894" r:id="rId16"/>
    <p:sldId id="1902" r:id="rId17"/>
    <p:sldId id="1901" r:id="rId18"/>
    <p:sldId id="1903" r:id="rId19"/>
    <p:sldId id="1865" r:id="rId20"/>
    <p:sldId id="1898" r:id="rId21"/>
    <p:sldId id="1892" r:id="rId22"/>
    <p:sldId id="1904" r:id="rId23"/>
    <p:sldId id="1905" r:id="rId24"/>
    <p:sldId id="1906" r:id="rId25"/>
    <p:sldId id="1907" r:id="rId26"/>
    <p:sldId id="1909" r:id="rId27"/>
    <p:sldId id="1911" r:id="rId28"/>
    <p:sldId id="1910" r:id="rId29"/>
    <p:sldId id="1912" r:id="rId30"/>
    <p:sldId id="1913" r:id="rId31"/>
    <p:sldId id="1914" r:id="rId32"/>
    <p:sldId id="1923" r:id="rId33"/>
    <p:sldId id="1924" r:id="rId34"/>
    <p:sldId id="1927" r:id="rId35"/>
    <p:sldId id="1926" r:id="rId36"/>
    <p:sldId id="1925" r:id="rId37"/>
    <p:sldId id="1922" r:id="rId38"/>
    <p:sldId id="1915" r:id="rId39"/>
    <p:sldId id="1928" r:id="rId40"/>
    <p:sldId id="1917" r:id="rId41"/>
    <p:sldId id="1916" r:id="rId42"/>
    <p:sldId id="1918" r:id="rId43"/>
    <p:sldId id="1919" r:id="rId44"/>
    <p:sldId id="1920" r:id="rId45"/>
    <p:sldId id="1921" r:id="rId46"/>
    <p:sldId id="1929" r:id="rId47"/>
    <p:sldId id="1930" r:id="rId48"/>
    <p:sldId id="1931" r:id="rId49"/>
    <p:sldId id="1932" r:id="rId50"/>
    <p:sldId id="1933" r:id="rId51"/>
    <p:sldId id="1934" r:id="rId52"/>
    <p:sldId id="1935" r:id="rId53"/>
    <p:sldId id="1936" r:id="rId54"/>
    <p:sldId id="1937" r:id="rId55"/>
    <p:sldId id="680" r:id="rId56"/>
  </p:sldIdLst>
  <p:sldSz cx="12196763" cy="6858000"/>
  <p:notesSz cx="6805613" cy="9939338"/>
  <p:custDataLst>
    <p:tags r:id="rId5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gs" Target="tags/tag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50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50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so.csdn.net/so/search?q=%E8%BF%90%E7%AE%97%E7%AC%A6&amp;spm=1001.2101.3001.7020" TargetMode="External"/><Relationship Id="rId2" Type="http://schemas.openxmlformats.org/officeDocument/2006/relationships/hyperlink" Target="https://link.zhihu.com/?target=https%3A//en.wikipedia.org/wiki/Three-address_cod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llvm.org/docs/Passes.html#constmerge-merge-duplicate-global-constants" TargetMode="External"/><Relationship Id="rId2" Type="http://schemas.openxmlformats.org/officeDocument/2006/relationships/hyperlink" Target="https://llvm.org/docs/Passes.html#adce-aggressive-dead-code-elimination"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LLVM</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架构</a:t>
            </a:r>
            <a:r>
              <a:rPr lang="zh-CN" altLang="en-US" sz="960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和原理</a:t>
            </a:r>
            <a:endParaRPr lang="zh-CN" altLang="en-US" sz="9600" kern="0" dirty="0">
              <a:ln>
                <a:solidFill>
                  <a:schemeClr val="tx1">
                    <a:lumMod val="65000"/>
                    <a:lumOff val="35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66519-902C-0940-BEA2-7B14FB7A6DB0}"/>
              </a:ext>
            </a:extLst>
          </p:cNvPr>
          <p:cNvSpPr>
            <a:spLocks noGrp="1"/>
          </p:cNvSpPr>
          <p:nvPr>
            <p:ph type="title"/>
          </p:nvPr>
        </p:nvSpPr>
        <p:spPr/>
        <p:txBody>
          <a:bodyPr/>
          <a:lstStyle/>
          <a:p>
            <a:r>
              <a:rPr kumimoji="1" lang="en-US" altLang="zh-CN" dirty="0"/>
              <a:t>LLVM</a:t>
            </a:r>
            <a:r>
              <a:rPr kumimoji="1" lang="zh-CN" altLang="en-US" dirty="0"/>
              <a:t> </a:t>
            </a:r>
            <a:r>
              <a:rPr lang="en-US" altLang="zh-CN" dirty="0"/>
              <a:t>IR</a:t>
            </a:r>
            <a:r>
              <a:rPr lang="zh-CN" altLang="en-US" dirty="0"/>
              <a:t>基本语法</a:t>
            </a:r>
            <a:endParaRPr kumimoji="1" lang="zh-CN" altLang="en-US" dirty="0"/>
          </a:p>
        </p:txBody>
      </p:sp>
      <p:sp>
        <p:nvSpPr>
          <p:cNvPr id="3" name="内容占位符 2">
            <a:extLst>
              <a:ext uri="{FF2B5EF4-FFF2-40B4-BE49-F238E27FC236}">
                <a16:creationId xmlns:a16="http://schemas.microsoft.com/office/drawing/2014/main" id="{C455878F-094A-C449-9806-CF8F67CDCE7C}"/>
              </a:ext>
            </a:extLst>
          </p:cNvPr>
          <p:cNvSpPr>
            <a:spLocks noGrp="1"/>
          </p:cNvSpPr>
          <p:nvPr>
            <p:ph sz="half" idx="1"/>
          </p:nvPr>
        </p:nvSpPr>
        <p:spPr/>
        <p:txBody>
          <a:bodyPr/>
          <a:lstStyle/>
          <a:p>
            <a:pPr marL="457200" indent="-457200">
              <a:lnSpc>
                <a:spcPct val="150000"/>
              </a:lnSpc>
              <a:buFont typeface="+mj-lt"/>
              <a:buAutoNum type="arabicPeriod"/>
            </a:pPr>
            <a:r>
              <a:rPr lang="zh-CN" altLang="en-US" dirty="0"/>
              <a:t>注释以</a:t>
            </a:r>
            <a:r>
              <a:rPr lang="en-US" altLang="zh-CN" dirty="0"/>
              <a:t>;</a:t>
            </a:r>
            <a:r>
              <a:rPr lang="zh-CN" altLang="en-US" dirty="0"/>
              <a:t>开头</a:t>
            </a:r>
          </a:p>
          <a:p>
            <a:pPr marL="457200" indent="-457200">
              <a:lnSpc>
                <a:spcPct val="150000"/>
              </a:lnSpc>
              <a:buFont typeface="+mj-lt"/>
              <a:buAutoNum type="arabicPeriod"/>
            </a:pPr>
            <a:r>
              <a:rPr lang="zh-CN" altLang="en-US" dirty="0"/>
              <a:t>全局表示以</a:t>
            </a:r>
            <a:r>
              <a:rPr lang="en-US" altLang="zh-CN" dirty="0"/>
              <a:t>@</a:t>
            </a:r>
            <a:r>
              <a:rPr lang="zh-CN" altLang="en-US" dirty="0"/>
              <a:t>开头，局部变量以</a:t>
            </a:r>
            <a:r>
              <a:rPr lang="en-US" altLang="zh-CN" dirty="0"/>
              <a:t>%</a:t>
            </a:r>
            <a:r>
              <a:rPr lang="zh-CN" altLang="en-US" dirty="0"/>
              <a:t>开头</a:t>
            </a:r>
          </a:p>
          <a:p>
            <a:pPr marL="457200" indent="-457200">
              <a:lnSpc>
                <a:spcPct val="150000"/>
              </a:lnSpc>
              <a:buFont typeface="+mj-lt"/>
              <a:buAutoNum type="arabicPeriod"/>
            </a:pPr>
            <a:r>
              <a:rPr lang="en-US" altLang="zh-CN" dirty="0"/>
              <a:t>alloca</a:t>
            </a:r>
            <a:r>
              <a:rPr lang="zh-CN" altLang="en-US" dirty="0"/>
              <a:t>在函数栈帧中分配内存</a:t>
            </a:r>
          </a:p>
          <a:p>
            <a:pPr marL="457200" indent="-457200">
              <a:lnSpc>
                <a:spcPct val="150000"/>
              </a:lnSpc>
              <a:buFont typeface="+mj-lt"/>
              <a:buAutoNum type="arabicPeriod"/>
            </a:pPr>
            <a:r>
              <a:rPr lang="en-US" altLang="zh-CN" dirty="0"/>
              <a:t>i32 32</a:t>
            </a:r>
            <a:r>
              <a:rPr lang="zh-CN" altLang="en-US" dirty="0"/>
              <a:t>位 </a:t>
            </a:r>
            <a:r>
              <a:rPr lang="en-US" altLang="zh-CN" dirty="0"/>
              <a:t>4</a:t>
            </a:r>
            <a:r>
              <a:rPr lang="zh-CN" altLang="en-US" dirty="0"/>
              <a:t>个字节的意思</a:t>
            </a:r>
          </a:p>
          <a:p>
            <a:pPr marL="457200" indent="-457200">
              <a:lnSpc>
                <a:spcPct val="150000"/>
              </a:lnSpc>
              <a:buFont typeface="+mj-lt"/>
              <a:buAutoNum type="arabicPeriod"/>
            </a:pPr>
            <a:r>
              <a:rPr lang="en-US" altLang="zh-CN" dirty="0"/>
              <a:t>align </a:t>
            </a:r>
            <a:r>
              <a:rPr lang="zh-CN" altLang="en-US" dirty="0"/>
              <a:t>字节对齐</a:t>
            </a:r>
          </a:p>
          <a:p>
            <a:pPr marL="457200" indent="-457200">
              <a:lnSpc>
                <a:spcPct val="150000"/>
              </a:lnSpc>
              <a:buFont typeface="+mj-lt"/>
              <a:buAutoNum type="arabicPeriod"/>
            </a:pPr>
            <a:r>
              <a:rPr lang="en-US" altLang="zh-CN" dirty="0"/>
              <a:t>store</a:t>
            </a:r>
            <a:r>
              <a:rPr lang="zh-CN" altLang="en-US" dirty="0"/>
              <a:t>写入</a:t>
            </a:r>
          </a:p>
          <a:p>
            <a:pPr marL="457200" indent="-457200">
              <a:lnSpc>
                <a:spcPct val="150000"/>
              </a:lnSpc>
              <a:buFont typeface="+mj-lt"/>
              <a:buAutoNum type="arabicPeriod"/>
            </a:pPr>
            <a:r>
              <a:rPr lang="en-US" altLang="zh-CN" dirty="0"/>
              <a:t>load</a:t>
            </a:r>
            <a:r>
              <a:rPr lang="zh-CN" altLang="en-US" dirty="0"/>
              <a:t>读取</a:t>
            </a:r>
          </a:p>
        </p:txBody>
      </p:sp>
    </p:spTree>
    <p:extLst>
      <p:ext uri="{BB962C8B-B14F-4D97-AF65-F5344CB8AC3E}">
        <p14:creationId xmlns:p14="http://schemas.microsoft.com/office/powerpoint/2010/main" val="12757570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en-US" altLang="zh-CN" dirty="0"/>
              <a:t>LLVM IR</a:t>
            </a:r>
            <a:r>
              <a:rPr lang="zh-CN" altLang="en-US" dirty="0"/>
              <a:t> 作为一种编译器 </a:t>
            </a:r>
            <a:r>
              <a:rPr lang="en-US" altLang="zh-CN" dirty="0"/>
              <a:t>IR</a:t>
            </a:r>
            <a:r>
              <a:rPr lang="zh-CN" altLang="en-US" dirty="0"/>
              <a:t>，它的两个基本原则指导着核心库的开发：</a:t>
            </a:r>
          </a:p>
          <a:p>
            <a:pPr>
              <a:lnSpc>
                <a:spcPct val="150000"/>
              </a:lnSpc>
            </a:pPr>
            <a:r>
              <a:rPr lang="en-US" altLang="zh-CN" dirty="0"/>
              <a:t>SSA</a:t>
            </a:r>
            <a:r>
              <a:rPr lang="zh-CN" altLang="en-US" dirty="0"/>
              <a:t> 表示，代码组织为三地址指令序列和无限寄存器让优化能够快速执行。</a:t>
            </a:r>
          </a:p>
          <a:p>
            <a:pPr>
              <a:lnSpc>
                <a:spcPct val="150000"/>
              </a:lnSpc>
            </a:pPr>
            <a:r>
              <a:rPr lang="zh-CN" altLang="en-US" dirty="0"/>
              <a:t>整个程序的 </a:t>
            </a:r>
            <a:r>
              <a:rPr lang="en-US" altLang="zh-CN" dirty="0"/>
              <a:t>IR</a:t>
            </a:r>
            <a:r>
              <a:rPr lang="zh-CN" altLang="en-US" dirty="0"/>
              <a:t> 存储到磁盘让链接时优化易于实现。</a:t>
            </a:r>
          </a:p>
        </p:txBody>
      </p:sp>
    </p:spTree>
    <p:extLst>
      <p:ext uri="{BB962C8B-B14F-4D97-AF65-F5344CB8AC3E}">
        <p14:creationId xmlns:p14="http://schemas.microsoft.com/office/powerpoint/2010/main" val="40786218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en-US" altLang="zh-CN" dirty="0"/>
              <a:t>LLVM</a:t>
            </a:r>
            <a:r>
              <a:rPr lang="zh-CN" altLang="en-US" dirty="0"/>
              <a:t> </a:t>
            </a:r>
            <a:r>
              <a:rPr lang="en-US" altLang="zh-CN" dirty="0"/>
              <a:t>IR</a:t>
            </a:r>
            <a:r>
              <a:rPr lang="zh-CN" altLang="en-US" dirty="0"/>
              <a:t> 采用静态单赋值形式（</a:t>
            </a:r>
            <a:r>
              <a:rPr lang="en-US" altLang="zh-CN" dirty="0"/>
              <a:t>Static single assignment</a:t>
            </a:r>
            <a:r>
              <a:rPr lang="zh-CN" altLang="en-US" dirty="0"/>
              <a:t>，</a:t>
            </a:r>
            <a:r>
              <a:rPr lang="en-US" altLang="zh-CN" dirty="0"/>
              <a:t>SSA</a:t>
            </a:r>
            <a:r>
              <a:rPr lang="zh-CN" altLang="en-US" dirty="0"/>
              <a:t>），具有两个重要特征：</a:t>
            </a:r>
          </a:p>
          <a:p>
            <a:pPr marL="360363" indent="-360363">
              <a:lnSpc>
                <a:spcPct val="150000"/>
              </a:lnSpc>
            </a:pPr>
            <a:r>
              <a:rPr lang="zh-CN" altLang="en-US" dirty="0"/>
              <a:t>代码组织为三地址指令序列</a:t>
            </a:r>
          </a:p>
          <a:p>
            <a:pPr marL="360363" indent="-360363">
              <a:lnSpc>
                <a:spcPct val="150000"/>
              </a:lnSpc>
            </a:pPr>
            <a:r>
              <a:rPr lang="zh-CN" altLang="en-US" dirty="0"/>
              <a:t>寄存器数量无限制</a:t>
            </a:r>
          </a:p>
        </p:txBody>
      </p:sp>
    </p:spTree>
    <p:extLst>
      <p:ext uri="{BB962C8B-B14F-4D97-AF65-F5344CB8AC3E}">
        <p14:creationId xmlns:p14="http://schemas.microsoft.com/office/powerpoint/2010/main" val="14623288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9E6D34-7606-1D48-B079-E183779913B5}"/>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SSA(Static Single Assignment)</a:t>
            </a:r>
            <a:r>
              <a:rPr lang="zh-CN" altLang="en-US" dirty="0"/>
              <a:t> 静态单赋值</a:t>
            </a:r>
          </a:p>
        </p:txBody>
      </p:sp>
      <p:sp>
        <p:nvSpPr>
          <p:cNvPr id="8" name="矩形 7">
            <a:extLst>
              <a:ext uri="{FF2B5EF4-FFF2-40B4-BE49-F238E27FC236}">
                <a16:creationId xmlns:a16="http://schemas.microsoft.com/office/drawing/2014/main" id="{94C0CE55-0D14-FA41-B9C2-A72361B0AD27}"/>
              </a:ext>
            </a:extLst>
          </p:cNvPr>
          <p:cNvSpPr/>
          <p:nvPr/>
        </p:nvSpPr>
        <p:spPr>
          <a:xfrm>
            <a:off x="697781" y="1340768"/>
            <a:ext cx="11105351" cy="874470"/>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当程序中的每个变量都有且只有一个赋值语句时，称一个程序是 </a:t>
            </a:r>
            <a:r>
              <a:rPr lang="en-US" altLang="zh-CN" dirty="0">
                <a:solidFill>
                  <a:srgbClr val="374154"/>
                </a:solidFill>
                <a:latin typeface="Gill Sans MT" panose="020B0502020104020203" pitchFamily="34" charset="0"/>
                <a:ea typeface="+mj-ea"/>
              </a:rPr>
              <a:t>SSA </a:t>
            </a:r>
            <a:r>
              <a:rPr lang="zh-CN" altLang="en-US" dirty="0">
                <a:solidFill>
                  <a:srgbClr val="374154"/>
                </a:solidFill>
                <a:latin typeface="Gill Sans MT" panose="020B0502020104020203" pitchFamily="34" charset="0"/>
                <a:ea typeface="+mj-ea"/>
              </a:rPr>
              <a:t>形式的。</a:t>
            </a:r>
            <a:r>
              <a:rPr lang="en-US" altLang="zh-CN" dirty="0">
                <a:solidFill>
                  <a:srgbClr val="374154"/>
                </a:solidFill>
                <a:latin typeface="Gill Sans MT" panose="020B0502020104020203" pitchFamily="34" charset="0"/>
                <a:ea typeface="+mj-ea"/>
              </a:rPr>
              <a:t>LLVM IR </a:t>
            </a:r>
            <a:r>
              <a:rPr lang="zh-CN" altLang="en-US" dirty="0">
                <a:solidFill>
                  <a:srgbClr val="374154"/>
                </a:solidFill>
                <a:latin typeface="Gill Sans MT" panose="020B0502020104020203" pitchFamily="34" charset="0"/>
                <a:ea typeface="+mj-ea"/>
              </a:rPr>
              <a:t>中，每个变量都在使用前都必须先定义，且每个变量只能被赋值一次。以 </a:t>
            </a:r>
            <a:r>
              <a:rPr lang="en-US" altLang="zh-CN" dirty="0">
                <a:solidFill>
                  <a:srgbClr val="374154"/>
                </a:solidFill>
                <a:latin typeface="Gill Sans MT" panose="020B0502020104020203" pitchFamily="34" charset="0"/>
                <a:ea typeface="+mj-ea"/>
              </a:rPr>
              <a:t>1 * 2 + 3</a:t>
            </a:r>
            <a:r>
              <a:rPr lang="zh-CN" altLang="en-US" dirty="0">
                <a:solidFill>
                  <a:srgbClr val="374154"/>
                </a:solidFill>
                <a:latin typeface="Gill Sans MT" panose="020B0502020104020203" pitchFamily="34" charset="0"/>
                <a:ea typeface="+mj-ea"/>
              </a:rPr>
              <a:t> 为例：</a:t>
            </a:r>
          </a:p>
        </p:txBody>
      </p:sp>
      <p:pic>
        <p:nvPicPr>
          <p:cNvPr id="4" name="图片 3">
            <a:extLst>
              <a:ext uri="{FF2B5EF4-FFF2-40B4-BE49-F238E27FC236}">
                <a16:creationId xmlns:a16="http://schemas.microsoft.com/office/drawing/2014/main" id="{A2279A7D-91A0-FD4A-A1B6-739EA1C7D08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0031" y="3861048"/>
            <a:ext cx="9156700" cy="1206500"/>
          </a:xfrm>
          <a:prstGeom prst="rect">
            <a:avLst/>
          </a:prstGeom>
        </p:spPr>
      </p:pic>
      <p:pic>
        <p:nvPicPr>
          <p:cNvPr id="10" name="图片 9">
            <a:extLst>
              <a:ext uri="{FF2B5EF4-FFF2-40B4-BE49-F238E27FC236}">
                <a16:creationId xmlns:a16="http://schemas.microsoft.com/office/drawing/2014/main" id="{D8C1FBF9-B570-9440-B078-94A7E1FCBB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07331" y="2420888"/>
            <a:ext cx="9169400" cy="1231900"/>
          </a:xfrm>
          <a:prstGeom prst="rect">
            <a:avLst/>
          </a:prstGeom>
        </p:spPr>
      </p:pic>
      <p:sp>
        <p:nvSpPr>
          <p:cNvPr id="11" name="矩形 10">
            <a:extLst>
              <a:ext uri="{FF2B5EF4-FFF2-40B4-BE49-F238E27FC236}">
                <a16:creationId xmlns:a16="http://schemas.microsoft.com/office/drawing/2014/main" id="{C0B9990B-EC22-D24C-84A4-BBE06CC8AE92}"/>
              </a:ext>
            </a:extLst>
          </p:cNvPr>
          <p:cNvSpPr/>
          <p:nvPr/>
        </p:nvSpPr>
        <p:spPr>
          <a:xfrm>
            <a:off x="559840" y="5302949"/>
            <a:ext cx="11243292" cy="874470"/>
          </a:xfrm>
          <a:prstGeom prst="rect">
            <a:avLst/>
          </a:prstGeom>
        </p:spPr>
        <p:txBody>
          <a:bodyPr wrap="square">
            <a:spAutoFit/>
          </a:bodyPr>
          <a:lstStyle/>
          <a:p>
            <a:pPr>
              <a:lnSpc>
                <a:spcPct val="150000"/>
              </a:lnSpc>
            </a:pPr>
            <a:r>
              <a:rPr lang="zh-CN" altLang="en-US" dirty="0">
                <a:solidFill>
                  <a:srgbClr val="404040"/>
                </a:solidFill>
                <a:latin typeface="Gill Sans MT" panose="020B0502020104020203" pitchFamily="34" charset="0"/>
                <a:ea typeface="+mj-ea"/>
              </a:rPr>
              <a:t>每个值只有单一赋值定义了它。每次使用一个值，可以立刻向后追溯到给出其定义的唯一的指令。极大简化优化，因为</a:t>
            </a:r>
            <a:r>
              <a:rPr lang="en-US" altLang="zh-CN" dirty="0">
                <a:solidFill>
                  <a:srgbClr val="404040"/>
                </a:solidFill>
                <a:latin typeface="Gill Sans MT" panose="020B0502020104020203" pitchFamily="34" charset="0"/>
                <a:ea typeface="+mj-ea"/>
              </a:rPr>
              <a:t>SSA</a:t>
            </a:r>
            <a:r>
              <a:rPr lang="zh-CN" altLang="en-US" dirty="0">
                <a:solidFill>
                  <a:srgbClr val="404040"/>
                </a:solidFill>
                <a:latin typeface="Gill Sans MT" panose="020B0502020104020203" pitchFamily="34" charset="0"/>
                <a:ea typeface="+mj-ea"/>
              </a:rPr>
              <a:t>形式建立了平凡的</a:t>
            </a:r>
            <a:r>
              <a:rPr lang="en-US" altLang="zh-CN" dirty="0">
                <a:solidFill>
                  <a:srgbClr val="404040"/>
                </a:solidFill>
                <a:latin typeface="Gill Sans MT" panose="020B0502020104020203" pitchFamily="34" charset="0"/>
                <a:ea typeface="+mj-ea"/>
              </a:rPr>
              <a:t>use-def</a:t>
            </a:r>
            <a:r>
              <a:rPr lang="zh-CN" altLang="en-US" dirty="0">
                <a:solidFill>
                  <a:srgbClr val="404040"/>
                </a:solidFill>
                <a:latin typeface="Gill Sans MT" panose="020B0502020104020203" pitchFamily="34" charset="0"/>
                <a:ea typeface="+mj-ea"/>
              </a:rPr>
              <a:t>链，也就是一个值到达使用之处的定义的列表。</a:t>
            </a: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37002074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6781F-A0D8-934B-9B82-ACD9F3BD178B}"/>
              </a:ext>
            </a:extLst>
          </p:cNvPr>
          <p:cNvSpPr>
            <a:spLocks noGrp="1"/>
          </p:cNvSpPr>
          <p:nvPr>
            <p:ph type="title"/>
          </p:nvPr>
        </p:nvSpPr>
        <p:spPr/>
        <p:txBody>
          <a:bodyPr/>
          <a:lstStyle/>
          <a:p>
            <a:r>
              <a:rPr kumimoji="1" lang="en-US" altLang="zh-CN" dirty="0"/>
              <a:t>LLVM</a:t>
            </a:r>
            <a:r>
              <a:rPr kumimoji="1" lang="zh-CN" altLang="en-US" dirty="0"/>
              <a:t> </a:t>
            </a:r>
            <a:r>
              <a:rPr lang="en-US" altLang="zh-CN" dirty="0"/>
              <a:t>IR</a:t>
            </a:r>
            <a:r>
              <a:rPr lang="zh-CN" altLang="en-US" dirty="0"/>
              <a:t>基本语法</a:t>
            </a:r>
            <a:endParaRPr kumimoji="1" lang="zh-CN" altLang="en-US" dirty="0"/>
          </a:p>
        </p:txBody>
      </p:sp>
      <p:sp>
        <p:nvSpPr>
          <p:cNvPr id="3" name="内容占位符 2">
            <a:extLst>
              <a:ext uri="{FF2B5EF4-FFF2-40B4-BE49-F238E27FC236}">
                <a16:creationId xmlns:a16="http://schemas.microsoft.com/office/drawing/2014/main" id="{864103F8-4809-8E43-B0FA-026B814058B6}"/>
              </a:ext>
            </a:extLst>
          </p:cNvPr>
          <p:cNvSpPr>
            <a:spLocks noGrp="1"/>
          </p:cNvSpPr>
          <p:nvPr>
            <p:ph sz="half" idx="1"/>
          </p:nvPr>
        </p:nvSpPr>
        <p:spPr>
          <a:xfrm>
            <a:off x="623635" y="1495552"/>
            <a:ext cx="10963473" cy="2338870"/>
          </a:xfrm>
        </p:spPr>
        <p:txBody>
          <a:bodyPr/>
          <a:lstStyle/>
          <a:p>
            <a:pPr>
              <a:lnSpc>
                <a:spcPct val="150000"/>
              </a:lnSpc>
            </a:pPr>
            <a:r>
              <a:rPr lang="en-US" altLang="zh-CN" dirty="0"/>
              <a:t>LLVM IR </a:t>
            </a:r>
            <a:r>
              <a:rPr lang="zh-CN" altLang="en-US" dirty="0"/>
              <a:t>是类似于精简指令集（</a:t>
            </a:r>
            <a:r>
              <a:rPr lang="en-US" altLang="zh-CN" dirty="0"/>
              <a:t>RISC</a:t>
            </a:r>
            <a:r>
              <a:rPr lang="zh-CN" altLang="en-US" dirty="0"/>
              <a:t>）的底层虚拟指令集；</a:t>
            </a:r>
            <a:endParaRPr lang="en-US" altLang="zh-CN" dirty="0"/>
          </a:p>
          <a:p>
            <a:pPr>
              <a:lnSpc>
                <a:spcPct val="150000"/>
              </a:lnSpc>
            </a:pPr>
            <a:r>
              <a:rPr lang="zh-CN" altLang="en-US" dirty="0"/>
              <a:t>和真实精简指令集一样，支持简单指令的线性序列，例如添加、相减、比较和分支；</a:t>
            </a:r>
            <a:endParaRPr lang="en-US" altLang="zh-CN" dirty="0"/>
          </a:p>
          <a:p>
            <a:pPr>
              <a:lnSpc>
                <a:spcPct val="150000"/>
              </a:lnSpc>
            </a:pPr>
            <a:r>
              <a:rPr lang="zh-CN" altLang="en-US" dirty="0"/>
              <a:t>指令都是三地址形式，它们接受一定数量的输入然后在不同的寄存器中存储计算结果；</a:t>
            </a:r>
            <a:endParaRPr lang="en-US" altLang="zh-CN" dirty="0"/>
          </a:p>
          <a:p>
            <a:pPr>
              <a:lnSpc>
                <a:spcPct val="150000"/>
              </a:lnSpc>
            </a:pPr>
            <a:r>
              <a:rPr lang="zh-CN" altLang="en-US" dirty="0"/>
              <a:t>与大多数精简指令集不同，</a:t>
            </a:r>
            <a:r>
              <a:rPr lang="en-US" altLang="zh-CN" dirty="0"/>
              <a:t>LLVM </a:t>
            </a:r>
            <a:r>
              <a:rPr lang="zh-CN" altLang="en-US" dirty="0"/>
              <a:t>使用强类型的简单类型系统，并剥离了机器差异；</a:t>
            </a:r>
            <a:endParaRPr lang="en-US" altLang="zh-CN" dirty="0"/>
          </a:p>
          <a:p>
            <a:pPr>
              <a:lnSpc>
                <a:spcPct val="150000"/>
              </a:lnSpc>
            </a:pPr>
            <a:r>
              <a:rPr lang="en-US" altLang="zh-CN" dirty="0"/>
              <a:t> LLVM IR </a:t>
            </a:r>
            <a:r>
              <a:rPr lang="zh-CN" altLang="en-US" dirty="0"/>
              <a:t>不使用固定的命名寄存器，它使用以 ％ 字符命名的临时寄存器；</a:t>
            </a:r>
            <a:endParaRPr kumimoji="1" lang="zh-CN" altLang="en-US" dirty="0"/>
          </a:p>
        </p:txBody>
      </p:sp>
    </p:spTree>
    <p:extLst>
      <p:ext uri="{BB962C8B-B14F-4D97-AF65-F5344CB8AC3E}">
        <p14:creationId xmlns:p14="http://schemas.microsoft.com/office/powerpoint/2010/main" val="3350174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59E6D34-7606-1D48-B079-E183779913B5}"/>
              </a:ext>
            </a:extLst>
          </p:cNvPr>
          <p:cNvSpPr>
            <a:spLocks noGrp="1"/>
          </p:cNvSpPr>
          <p:nvPr>
            <p:ph type="title"/>
          </p:nvPr>
        </p:nvSpPr>
        <p:spPr/>
        <p:txBody>
          <a:bodyPr/>
          <a:lstStyle/>
          <a:p>
            <a:r>
              <a:rPr lang="zh-CN" altLang="en-US" dirty="0"/>
              <a:t>三地址码</a:t>
            </a:r>
          </a:p>
        </p:txBody>
      </p:sp>
      <p:sp>
        <p:nvSpPr>
          <p:cNvPr id="7" name="矩形 6">
            <a:extLst>
              <a:ext uri="{FF2B5EF4-FFF2-40B4-BE49-F238E27FC236}">
                <a16:creationId xmlns:a16="http://schemas.microsoft.com/office/drawing/2014/main" id="{D45EF384-2628-A34B-B659-595FB895E00A}"/>
              </a:ext>
            </a:extLst>
          </p:cNvPr>
          <p:cNvSpPr/>
          <p:nvPr/>
        </p:nvSpPr>
        <p:spPr>
          <a:xfrm>
            <a:off x="555905" y="1673788"/>
            <a:ext cx="5161862" cy="369332"/>
          </a:xfrm>
          <a:prstGeom prst="rect">
            <a:avLst/>
          </a:prstGeom>
        </p:spPr>
        <p:txBody>
          <a:bodyPr wrap="none">
            <a:spAutoFit/>
          </a:bodyPr>
          <a:lstStyle/>
          <a:p>
            <a:r>
              <a:rPr lang="zh-CN" altLang="en-US" dirty="0">
                <a:latin typeface="+mj-ea"/>
                <a:ea typeface="+mj-ea"/>
                <a:hlinkClick r:id="rId2"/>
              </a:rPr>
              <a:t>三地址码指令 </a:t>
            </a:r>
            <a:r>
              <a:rPr lang="en-US" altLang="zh-CN" dirty="0">
                <a:latin typeface="+mj-ea"/>
                <a:ea typeface="+mj-ea"/>
                <a:hlinkClick r:id="rId2"/>
              </a:rPr>
              <a:t>Three-address code - Wikipedia</a:t>
            </a:r>
            <a:endParaRPr lang="zh-CN" altLang="en-US" dirty="0">
              <a:latin typeface="+mj-ea"/>
              <a:ea typeface="+mj-ea"/>
            </a:endParaRPr>
          </a:p>
        </p:txBody>
      </p:sp>
      <p:sp>
        <p:nvSpPr>
          <p:cNvPr id="8" name="矩形 7">
            <a:extLst>
              <a:ext uri="{FF2B5EF4-FFF2-40B4-BE49-F238E27FC236}">
                <a16:creationId xmlns:a16="http://schemas.microsoft.com/office/drawing/2014/main" id="{94C0CE55-0D14-FA41-B9C2-A72361B0AD27}"/>
              </a:ext>
            </a:extLst>
          </p:cNvPr>
          <p:cNvSpPr/>
          <p:nvPr/>
        </p:nvSpPr>
        <p:spPr>
          <a:xfrm>
            <a:off x="697781" y="2060848"/>
            <a:ext cx="11105351" cy="874470"/>
          </a:xfrm>
          <a:prstGeom prst="rect">
            <a:avLst/>
          </a:prstGeom>
        </p:spPr>
        <p:txBody>
          <a:bodyPr wrap="square">
            <a:spAutoFit/>
          </a:bodyPr>
          <a:lstStyle/>
          <a:p>
            <a:pPr>
              <a:lnSpc>
                <a:spcPct val="150000"/>
              </a:lnSpc>
            </a:pPr>
            <a:r>
              <a:rPr lang="zh-CN" altLang="en-US" dirty="0">
                <a:solidFill>
                  <a:srgbClr val="4D4D4D"/>
                </a:solidFill>
                <a:latin typeface="Gill Sans MT" panose="020B0502020104020203" pitchFamily="34" charset="0"/>
                <a:ea typeface="+mj-ea"/>
              </a:rPr>
              <a:t>每个三地址码指令，都可以被分解为一个四元组（</a:t>
            </a:r>
            <a:r>
              <a:rPr lang="en-US" altLang="zh-CN" dirty="0">
                <a:solidFill>
                  <a:srgbClr val="4D4D4D"/>
                </a:solidFill>
                <a:latin typeface="Gill Sans MT" panose="020B0502020104020203" pitchFamily="34" charset="0"/>
                <a:ea typeface="+mj-ea"/>
              </a:rPr>
              <a:t>4-tuple</a:t>
            </a:r>
            <a:r>
              <a:rPr lang="zh-CN" altLang="en-US" dirty="0">
                <a:solidFill>
                  <a:srgbClr val="4D4D4D"/>
                </a:solidFill>
                <a:latin typeface="Gill Sans MT" panose="020B0502020104020203" pitchFamily="34" charset="0"/>
                <a:ea typeface="+mj-ea"/>
              </a:rPr>
              <a:t>）的形式：（</a:t>
            </a:r>
            <a:r>
              <a:rPr lang="zh-CN" altLang="en-US" dirty="0">
                <a:solidFill>
                  <a:srgbClr val="FC5531"/>
                </a:solidFill>
                <a:latin typeface="Gill Sans MT" panose="020B0502020104020203" pitchFamily="34" charset="0"/>
                <a:ea typeface="+mj-ea"/>
                <a:hlinkClick r:id="rId3"/>
              </a:rPr>
              <a:t>运算符</a:t>
            </a:r>
            <a:r>
              <a:rPr lang="zh-CN" altLang="en-US" dirty="0">
                <a:solidFill>
                  <a:srgbClr val="4D4D4D"/>
                </a:solidFill>
                <a:latin typeface="Gill Sans MT" panose="020B0502020104020203" pitchFamily="34" charset="0"/>
                <a:ea typeface="+mj-ea"/>
              </a:rPr>
              <a:t>，操作数</a:t>
            </a:r>
            <a:r>
              <a:rPr lang="en-US" altLang="zh-CN" dirty="0">
                <a:solidFill>
                  <a:srgbClr val="4D4D4D"/>
                </a:solidFill>
                <a:latin typeface="Gill Sans MT" panose="020B0502020104020203" pitchFamily="34" charset="0"/>
                <a:ea typeface="+mj-ea"/>
              </a:rPr>
              <a:t>1</a:t>
            </a:r>
            <a:r>
              <a:rPr lang="zh-CN" altLang="en-US" dirty="0">
                <a:solidFill>
                  <a:srgbClr val="4D4D4D"/>
                </a:solidFill>
                <a:latin typeface="Gill Sans MT" panose="020B0502020104020203" pitchFamily="34" charset="0"/>
                <a:ea typeface="+mj-ea"/>
              </a:rPr>
              <a:t>，操作数</a:t>
            </a:r>
            <a:r>
              <a:rPr lang="en-US" altLang="zh-CN" dirty="0">
                <a:solidFill>
                  <a:srgbClr val="4D4D4D"/>
                </a:solidFill>
                <a:latin typeface="Gill Sans MT" panose="020B0502020104020203" pitchFamily="34" charset="0"/>
                <a:ea typeface="+mj-ea"/>
              </a:rPr>
              <a:t>2</a:t>
            </a:r>
            <a:r>
              <a:rPr lang="zh-CN" altLang="en-US" dirty="0">
                <a:solidFill>
                  <a:srgbClr val="4D4D4D"/>
                </a:solidFill>
                <a:latin typeface="Gill Sans MT" panose="020B0502020104020203" pitchFamily="34" charset="0"/>
                <a:ea typeface="+mj-ea"/>
              </a:rPr>
              <a:t>，结果），由于每个陈述都包含了三个变量，即每条指令最多有三个操作数，所以它被称为三地址码。</a:t>
            </a:r>
            <a:endParaRPr lang="zh-CN" altLang="en-US" dirty="0">
              <a:latin typeface="Gill Sans MT" panose="020B0502020104020203" pitchFamily="34" charset="0"/>
              <a:ea typeface="+mj-ea"/>
            </a:endParaRPr>
          </a:p>
        </p:txBody>
      </p:sp>
      <p:graphicFrame>
        <p:nvGraphicFramePr>
          <p:cNvPr id="9" name="表格 8">
            <a:extLst>
              <a:ext uri="{FF2B5EF4-FFF2-40B4-BE49-F238E27FC236}">
                <a16:creationId xmlns:a16="http://schemas.microsoft.com/office/drawing/2014/main" id="{F4E1ECC4-5363-F34B-AB2A-933A9F551762}"/>
              </a:ext>
            </a:extLst>
          </p:cNvPr>
          <p:cNvGraphicFramePr>
            <a:graphicFrameLocks noGrp="1"/>
          </p:cNvGraphicFramePr>
          <p:nvPr>
            <p:extLst>
              <p:ext uri="{D42A27DB-BD31-4B8C-83A1-F6EECF244321}">
                <p14:modId xmlns:p14="http://schemas.microsoft.com/office/powerpoint/2010/main" val="3210591435"/>
              </p:ext>
            </p:extLst>
          </p:nvPr>
        </p:nvGraphicFramePr>
        <p:xfrm>
          <a:off x="699053" y="3068566"/>
          <a:ext cx="10962201" cy="731520"/>
        </p:xfrm>
        <a:graphic>
          <a:graphicData uri="http://schemas.openxmlformats.org/drawingml/2006/table">
            <a:tbl>
              <a:tblPr/>
              <a:tblGrid>
                <a:gridCol w="3654067">
                  <a:extLst>
                    <a:ext uri="{9D8B030D-6E8A-4147-A177-3AD203B41FA5}">
                      <a16:colId xmlns:a16="http://schemas.microsoft.com/office/drawing/2014/main" val="3520278758"/>
                    </a:ext>
                  </a:extLst>
                </a:gridCol>
                <a:gridCol w="3654067">
                  <a:extLst>
                    <a:ext uri="{9D8B030D-6E8A-4147-A177-3AD203B41FA5}">
                      <a16:colId xmlns:a16="http://schemas.microsoft.com/office/drawing/2014/main" val="2670922390"/>
                    </a:ext>
                  </a:extLst>
                </a:gridCol>
                <a:gridCol w="3654067">
                  <a:extLst>
                    <a:ext uri="{9D8B030D-6E8A-4147-A177-3AD203B41FA5}">
                      <a16:colId xmlns:a16="http://schemas.microsoft.com/office/drawing/2014/main" val="3339308618"/>
                    </a:ext>
                  </a:extLst>
                </a:gridCol>
              </a:tblGrid>
              <a:tr h="0">
                <a:tc>
                  <a:txBody>
                    <a:bodyPr/>
                    <a:lstStyle/>
                    <a:p>
                      <a:pPr fontAlgn="ctr" latinLnBrk="0"/>
                      <a:r>
                        <a:rPr lang="zh-CN" altLang="en-US" sz="1400" b="1" dirty="0">
                          <a:solidFill>
                            <a:srgbClr val="4F4F4F"/>
                          </a:solidFill>
                          <a:effectLst/>
                          <a:latin typeface="Gill Sans MT" panose="020B0502020104020203" pitchFamily="34" charset="0"/>
                          <a:ea typeface="+mj-ea"/>
                        </a:rPr>
                        <a:t>指令类型</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fontAlgn="ctr" latinLnBrk="0"/>
                      <a:r>
                        <a:rPr lang="zh-CN" altLang="en-US" sz="1400" b="1">
                          <a:solidFill>
                            <a:srgbClr val="4F4F4F"/>
                          </a:solidFill>
                          <a:effectLst/>
                          <a:latin typeface="Gill Sans MT" panose="020B0502020104020203" pitchFamily="34" charset="0"/>
                          <a:ea typeface="+mj-ea"/>
                        </a:rPr>
                        <a:t>指令形式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fontAlgn="ctr" latinLnBrk="0"/>
                      <a:r>
                        <a:rPr lang="zh-CN" altLang="en-US" sz="1400" b="1" dirty="0">
                          <a:solidFill>
                            <a:srgbClr val="4F4F4F"/>
                          </a:solidFill>
                          <a:effectLst/>
                          <a:latin typeface="Gill Sans MT" panose="020B0502020104020203" pitchFamily="34" charset="0"/>
                          <a:ea typeface="+mj-ea"/>
                        </a:rPr>
                        <a:t>四元组表示</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19019436"/>
                  </a:ext>
                </a:extLst>
              </a:tr>
              <a:tr h="0">
                <a:tc>
                  <a:txBody>
                    <a:bodyPr/>
                    <a:lstStyle/>
                    <a:p>
                      <a:pPr fontAlgn="ctr" latinLnBrk="0"/>
                      <a:r>
                        <a:rPr lang="zh-CN" altLang="en-US" sz="1400" b="0" dirty="0">
                          <a:solidFill>
                            <a:srgbClr val="4F4F4F"/>
                          </a:solidFill>
                          <a:effectLst/>
                          <a:latin typeface="Gill Sans MT" panose="020B0502020104020203" pitchFamily="34" charset="0"/>
                          <a:ea typeface="+mj-ea"/>
                        </a:rPr>
                        <a:t>赋值指令</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sz="1400" b="0" dirty="0">
                          <a:solidFill>
                            <a:srgbClr val="4F4F4F"/>
                          </a:solidFill>
                          <a:effectLst/>
                          <a:latin typeface="Gill Sans MT" panose="020B0502020104020203" pitchFamily="34" charset="0"/>
                          <a:ea typeface="+mj-ea"/>
                        </a:rPr>
                        <a:t>z = </a:t>
                      </a:r>
                      <a:r>
                        <a:rPr lang="en-US" altLang="zh-CN" sz="1400" b="0" dirty="0">
                          <a:solidFill>
                            <a:srgbClr val="4F4F4F"/>
                          </a:solidFill>
                          <a:effectLst/>
                          <a:latin typeface="Gill Sans MT" panose="020B0502020104020203" pitchFamily="34" charset="0"/>
                          <a:ea typeface="+mj-ea"/>
                        </a:rPr>
                        <a:t>x</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op</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y</a:t>
                      </a:r>
                      <a:r>
                        <a:rPr lang="zh-CN" altLang="en-US" sz="1400" b="0" dirty="0">
                          <a:solidFill>
                            <a:srgbClr val="4F4F4F"/>
                          </a:solidFill>
                          <a:effectLst/>
                          <a:latin typeface="Gill Sans MT" panose="020B0502020104020203" pitchFamily="34" charset="0"/>
                          <a:ea typeface="+mj-ea"/>
                        </a:rPr>
                        <a:t>（</a:t>
                      </a:r>
                      <a:r>
                        <a:rPr lang="en-US" altLang="zh-CN" sz="1400" b="0" dirty="0">
                          <a:solidFill>
                            <a:srgbClr val="4F4F4F"/>
                          </a:solidFill>
                          <a:effectLst/>
                          <a:latin typeface="Gill Sans MT" panose="020B0502020104020203" pitchFamily="34" charset="0"/>
                          <a:ea typeface="+mj-ea"/>
                        </a:rPr>
                        <a:t>z</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x</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a:t>
                      </a:r>
                      <a:r>
                        <a:rPr lang="zh-CN" altLang="en-US" sz="1400" b="0" dirty="0">
                          <a:solidFill>
                            <a:srgbClr val="4F4F4F"/>
                          </a:solidFill>
                          <a:effectLst/>
                          <a:latin typeface="Gill Sans MT" panose="020B0502020104020203" pitchFamily="34" charset="0"/>
                          <a:ea typeface="+mj-ea"/>
                        </a:rPr>
                        <a:t> </a:t>
                      </a:r>
                      <a:r>
                        <a:rPr lang="en-US" altLang="zh-CN" sz="1400" b="0" dirty="0">
                          <a:solidFill>
                            <a:srgbClr val="4F4F4F"/>
                          </a:solidFill>
                          <a:effectLst/>
                          <a:latin typeface="Gill Sans MT" panose="020B0502020104020203" pitchFamily="34" charset="0"/>
                          <a:ea typeface="+mj-ea"/>
                        </a:rPr>
                        <a:t>y</a:t>
                      </a:r>
                      <a:r>
                        <a:rPr lang="zh-CN" altLang="en-US" sz="1400" b="0" dirty="0">
                          <a:solidFill>
                            <a:srgbClr val="4F4F4F"/>
                          </a:solidFill>
                          <a:effectLst/>
                          <a:latin typeface="Gill Sans MT" panose="020B0502020104020203" pitchFamily="34" charset="0"/>
                          <a:ea typeface="+mj-ea"/>
                        </a:rPr>
                        <a:t>）</a:t>
                      </a:r>
                      <a:endParaRPr lang="en-US" sz="1400" b="0" dirty="0">
                        <a:solidFill>
                          <a:srgbClr val="4F4F4F"/>
                        </a:solidFill>
                        <a:effectLst/>
                        <a:latin typeface="Gill Sans MT" panose="020B0502020104020203" pitchFamily="34" charset="0"/>
                        <a:ea typeface="+mj-ea"/>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l" defTabSz="913707" rtl="0" eaLnBrk="1" fontAlgn="ctr" latinLnBrk="0" hangingPunct="1"/>
                      <a:r>
                        <a:rPr lang="en-US" altLang="zh-CN" sz="1400" b="0" kern="1200" dirty="0">
                          <a:solidFill>
                            <a:srgbClr val="4F4F4F"/>
                          </a:solidFill>
                          <a:effectLst/>
                          <a:latin typeface="Gill Sans MT" panose="020B0502020104020203" pitchFamily="34" charset="0"/>
                          <a:ea typeface="+mj-ea"/>
                          <a:cs typeface="+mn-cs"/>
                        </a:rPr>
                        <a:t>( op </a:t>
                      </a:r>
                      <a:r>
                        <a:rPr lang="en-US" altLang="zh-CN" sz="1400" b="0" kern="1200">
                          <a:solidFill>
                            <a:srgbClr val="4F4F4F"/>
                          </a:solidFill>
                          <a:effectLst/>
                          <a:latin typeface="Gill Sans MT" panose="020B0502020104020203" pitchFamily="34" charset="0"/>
                          <a:ea typeface="+mj-ea"/>
                          <a:cs typeface="+mn-cs"/>
                        </a:rPr>
                        <a:t>, x , y , z)</a:t>
                      </a:r>
                      <a:endParaRPr lang="zh-CN" altLang="en-US" sz="1400" b="0" kern="1200" dirty="0">
                        <a:solidFill>
                          <a:srgbClr val="4F4F4F"/>
                        </a:solidFill>
                        <a:effectLst/>
                        <a:latin typeface="Gill Sans MT" panose="020B0502020104020203" pitchFamily="34" charset="0"/>
                        <a:ea typeface="+mj-ea"/>
                        <a:cs typeface="+mn-cs"/>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39964868"/>
                  </a:ext>
                </a:extLst>
              </a:tr>
            </a:tbl>
          </a:graphicData>
        </a:graphic>
      </p:graphicFrame>
    </p:spTree>
    <p:extLst>
      <p:ext uri="{BB962C8B-B14F-4D97-AF65-F5344CB8AC3E}">
        <p14:creationId xmlns:p14="http://schemas.microsoft.com/office/powerpoint/2010/main" val="18118910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90E26-932B-284C-98E2-54EFF80E685C}"/>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表示形式</a:t>
            </a:r>
          </a:p>
        </p:txBody>
      </p:sp>
      <p:sp>
        <p:nvSpPr>
          <p:cNvPr id="3" name="内容占位符 2">
            <a:extLst>
              <a:ext uri="{FF2B5EF4-FFF2-40B4-BE49-F238E27FC236}">
                <a16:creationId xmlns:a16="http://schemas.microsoft.com/office/drawing/2014/main" id="{D7BDC920-D4F0-B84E-9F2F-8CF82896E9AA}"/>
              </a:ext>
            </a:extLst>
          </p:cNvPr>
          <p:cNvSpPr>
            <a:spLocks noGrp="1"/>
          </p:cNvSpPr>
          <p:nvPr>
            <p:ph sz="half" idx="1"/>
          </p:nvPr>
        </p:nvSpPr>
        <p:spPr/>
        <p:txBody>
          <a:bodyPr/>
          <a:lstStyle/>
          <a:p>
            <a:pPr marL="0" indent="0">
              <a:lnSpc>
                <a:spcPct val="150000"/>
              </a:lnSpc>
              <a:buNone/>
            </a:pPr>
            <a:r>
              <a:rPr lang="en-US" altLang="zh-CN" dirty="0"/>
              <a:t>LLVM IR </a:t>
            </a:r>
            <a:r>
              <a:rPr lang="zh-CN" altLang="en-US" dirty="0"/>
              <a:t>具有三种表示形式，这三种中间格式是完全等价的：</a:t>
            </a:r>
          </a:p>
          <a:p>
            <a:pPr>
              <a:lnSpc>
                <a:spcPct val="150000"/>
              </a:lnSpc>
            </a:pPr>
            <a:r>
              <a:rPr lang="zh-CN" altLang="en-US" dirty="0"/>
              <a:t>在内存中的编译中间语言（无法通过文件的形式得到的指令类等）</a:t>
            </a:r>
          </a:p>
          <a:p>
            <a:pPr>
              <a:lnSpc>
                <a:spcPct val="150000"/>
              </a:lnSpc>
            </a:pPr>
            <a:r>
              <a:rPr lang="zh-CN" altLang="en-US" dirty="0"/>
              <a:t>在硬盘上存储的二进制中间语言（格式为 </a:t>
            </a:r>
            <a:r>
              <a:rPr lang="en-US" altLang="zh-CN" dirty="0"/>
              <a:t>.bc</a:t>
            </a:r>
            <a:r>
              <a:rPr lang="zh-CN" altLang="en-US" dirty="0"/>
              <a:t>）</a:t>
            </a:r>
          </a:p>
          <a:p>
            <a:pPr>
              <a:lnSpc>
                <a:spcPct val="150000"/>
              </a:lnSpc>
            </a:pPr>
            <a:r>
              <a:rPr lang="zh-CN" altLang="en-US" dirty="0"/>
              <a:t>人类可读的代码语言（格式为 </a:t>
            </a:r>
            <a:r>
              <a:rPr lang="en-US" altLang="zh-CN" dirty="0"/>
              <a:t>.</a:t>
            </a:r>
            <a:r>
              <a:rPr lang="en-US" altLang="zh-CN" dirty="0" err="1"/>
              <a:t>ll</a:t>
            </a:r>
            <a:r>
              <a:rPr lang="zh-CN" altLang="en-US" dirty="0"/>
              <a:t>）</a:t>
            </a:r>
          </a:p>
        </p:txBody>
      </p:sp>
    </p:spTree>
    <p:extLst>
      <p:ext uri="{BB962C8B-B14F-4D97-AF65-F5344CB8AC3E}">
        <p14:creationId xmlns:p14="http://schemas.microsoft.com/office/powerpoint/2010/main" val="30528148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698F55-7D97-7248-9DC8-E36687C34DEB}"/>
              </a:ext>
            </a:extLst>
          </p:cNvPr>
          <p:cNvSpPr>
            <a:spLocks noGrp="1"/>
          </p:cNvSpPr>
          <p:nvPr>
            <p:ph type="title"/>
          </p:nvPr>
        </p:nvSpPr>
        <p:spPr/>
        <p:txBody>
          <a:bodyPr/>
          <a:lstStyle/>
          <a:p>
            <a:r>
              <a:rPr lang="en-US" altLang="zh-CN" dirty="0"/>
              <a:t>LLVM IR</a:t>
            </a:r>
            <a:r>
              <a:rPr lang="zh-CN" altLang="en-US" dirty="0"/>
              <a:t> 内存模型</a:t>
            </a:r>
          </a:p>
        </p:txBody>
      </p:sp>
      <p:sp>
        <p:nvSpPr>
          <p:cNvPr id="6" name="内容占位符 5">
            <a:extLst>
              <a:ext uri="{FF2B5EF4-FFF2-40B4-BE49-F238E27FC236}">
                <a16:creationId xmlns:a16="http://schemas.microsoft.com/office/drawing/2014/main" id="{D097821F-07ED-634D-A3DE-3F80BCA96411}"/>
              </a:ext>
            </a:extLst>
          </p:cNvPr>
          <p:cNvSpPr>
            <a:spLocks noGrp="1"/>
          </p:cNvSpPr>
          <p:nvPr>
            <p:ph sz="half" idx="1"/>
          </p:nvPr>
        </p:nvSpPr>
        <p:spPr/>
        <p:txBody>
          <a:bodyPr/>
          <a:lstStyle/>
          <a:p>
            <a:pPr>
              <a:lnSpc>
                <a:spcPct val="150000"/>
              </a:lnSpc>
            </a:pPr>
            <a:r>
              <a:rPr lang="en-US" altLang="zh-CN" dirty="0"/>
              <a:t>LLVM IR </a:t>
            </a:r>
            <a:r>
              <a:rPr lang="zh-CN" altLang="en-US" dirty="0"/>
              <a:t>文件的基本单位称为 </a:t>
            </a:r>
            <a:r>
              <a:rPr lang="en-US" altLang="zh-CN" dirty="0"/>
              <a:t>module</a:t>
            </a:r>
            <a:endParaRPr lang="zh-CN" altLang="en-US" dirty="0"/>
          </a:p>
          <a:p>
            <a:pPr>
              <a:lnSpc>
                <a:spcPct val="150000"/>
              </a:lnSpc>
            </a:pPr>
            <a:r>
              <a:rPr lang="zh-CN" altLang="en-US" dirty="0"/>
              <a:t>一个 </a:t>
            </a:r>
            <a:r>
              <a:rPr lang="en-US" altLang="zh-CN" dirty="0"/>
              <a:t>module </a:t>
            </a:r>
            <a:r>
              <a:rPr lang="zh-CN" altLang="en-US" dirty="0"/>
              <a:t>中可以拥有多个顶层实体，比如 </a:t>
            </a:r>
            <a:r>
              <a:rPr lang="en-US" altLang="zh-CN" dirty="0"/>
              <a:t>function </a:t>
            </a:r>
            <a:r>
              <a:rPr lang="zh-CN" altLang="en-US" dirty="0"/>
              <a:t>和 </a:t>
            </a:r>
            <a:r>
              <a:rPr lang="en-US" altLang="zh-CN" dirty="0"/>
              <a:t>global variavle</a:t>
            </a:r>
          </a:p>
          <a:p>
            <a:pPr>
              <a:lnSpc>
                <a:spcPct val="150000"/>
              </a:lnSpc>
            </a:pPr>
            <a:r>
              <a:rPr lang="zh-CN" altLang="en-US" dirty="0"/>
              <a:t>一个 </a:t>
            </a:r>
            <a:r>
              <a:rPr lang="en-US" altLang="zh-CN" dirty="0"/>
              <a:t>function define </a:t>
            </a:r>
            <a:r>
              <a:rPr lang="zh-CN" altLang="en-US" dirty="0"/>
              <a:t>中至少有一个 </a:t>
            </a:r>
            <a:r>
              <a:rPr lang="en-US" altLang="zh-CN" dirty="0"/>
              <a:t>basicblock</a:t>
            </a:r>
          </a:p>
          <a:p>
            <a:pPr>
              <a:lnSpc>
                <a:spcPct val="150000"/>
              </a:lnSpc>
            </a:pPr>
            <a:r>
              <a:rPr lang="zh-CN" altLang="en-US" dirty="0"/>
              <a:t>每个 </a:t>
            </a:r>
            <a:r>
              <a:rPr lang="en-US" altLang="zh-CN" dirty="0"/>
              <a:t>basicblock </a:t>
            </a:r>
            <a:r>
              <a:rPr lang="zh-CN" altLang="en-US" dirty="0"/>
              <a:t>中有若干 </a:t>
            </a:r>
            <a:r>
              <a:rPr lang="en-US" altLang="zh-CN" dirty="0"/>
              <a:t>instruction</a:t>
            </a:r>
            <a:r>
              <a:rPr lang="zh-CN" altLang="en-US" dirty="0"/>
              <a:t>，并且都以 </a:t>
            </a:r>
            <a:r>
              <a:rPr lang="en-US" altLang="zh-CN" dirty="0"/>
              <a:t>terminator instruction </a:t>
            </a:r>
            <a:r>
              <a:rPr lang="zh-CN" altLang="en-US" dirty="0"/>
              <a:t>结尾</a:t>
            </a:r>
          </a:p>
        </p:txBody>
      </p:sp>
    </p:spTree>
    <p:extLst>
      <p:ext uri="{BB962C8B-B14F-4D97-AF65-F5344CB8AC3E}">
        <p14:creationId xmlns:p14="http://schemas.microsoft.com/office/powerpoint/2010/main" val="26130896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698F55-7D97-7248-9DC8-E36687C34DEB}"/>
              </a:ext>
            </a:extLst>
          </p:cNvPr>
          <p:cNvSpPr>
            <a:spLocks noGrp="1"/>
          </p:cNvSpPr>
          <p:nvPr>
            <p:ph type="title"/>
          </p:nvPr>
        </p:nvSpPr>
        <p:spPr/>
        <p:txBody>
          <a:bodyPr/>
          <a:lstStyle/>
          <a:p>
            <a:r>
              <a:rPr lang="en-US" altLang="zh-CN" dirty="0"/>
              <a:t>LLVM IR</a:t>
            </a:r>
            <a:r>
              <a:rPr lang="zh-CN" altLang="en-US" dirty="0"/>
              <a:t> 内存模型</a:t>
            </a:r>
          </a:p>
        </p:txBody>
      </p:sp>
      <p:pic>
        <p:nvPicPr>
          <p:cNvPr id="4" name="图片 3">
            <a:extLst>
              <a:ext uri="{FF2B5EF4-FFF2-40B4-BE49-F238E27FC236}">
                <a16:creationId xmlns:a16="http://schemas.microsoft.com/office/drawing/2014/main" id="{DE6DF703-CB61-5346-815D-6891AA5BDB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293"/>
          <a:stretch/>
        </p:blipFill>
        <p:spPr>
          <a:xfrm>
            <a:off x="914455" y="1700808"/>
            <a:ext cx="10381831" cy="4038424"/>
          </a:xfrm>
          <a:prstGeom prst="rect">
            <a:avLst/>
          </a:prstGeom>
        </p:spPr>
      </p:pic>
    </p:spTree>
    <p:extLst>
      <p:ext uri="{BB962C8B-B14F-4D97-AF65-F5344CB8AC3E}">
        <p14:creationId xmlns:p14="http://schemas.microsoft.com/office/powerpoint/2010/main" val="16412285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CA356-DDCA-8247-B0B7-2C559A428DB9}"/>
              </a:ext>
            </a:extLst>
          </p:cNvPr>
          <p:cNvSpPr>
            <a:spLocks noGrp="1"/>
          </p:cNvSpPr>
          <p:nvPr>
            <p:ph type="title"/>
          </p:nvPr>
        </p:nvSpPr>
        <p:spPr/>
        <p:txBody>
          <a:bodyPr/>
          <a:lstStyle/>
          <a:p>
            <a:r>
              <a:rPr lang="en-US" altLang="zh-CN" dirty="0"/>
              <a:t>LLVM IR</a:t>
            </a:r>
            <a:r>
              <a:rPr lang="zh-CN" altLang="en-US" dirty="0"/>
              <a:t> 内存模型</a:t>
            </a:r>
            <a:endParaRPr kumimoji="1" lang="zh-CN" altLang="en-US" dirty="0"/>
          </a:p>
        </p:txBody>
      </p:sp>
      <p:graphicFrame>
        <p:nvGraphicFramePr>
          <p:cNvPr id="6" name="表格 5">
            <a:extLst>
              <a:ext uri="{FF2B5EF4-FFF2-40B4-BE49-F238E27FC236}">
                <a16:creationId xmlns:a16="http://schemas.microsoft.com/office/drawing/2014/main" id="{5878CA24-569A-354C-82A1-5D150BF27271}"/>
              </a:ext>
            </a:extLst>
          </p:cNvPr>
          <p:cNvGraphicFramePr>
            <a:graphicFrameLocks noGrp="1"/>
          </p:cNvGraphicFramePr>
          <p:nvPr>
            <p:extLst>
              <p:ext uri="{D42A27DB-BD31-4B8C-83A1-F6EECF244321}">
                <p14:modId xmlns:p14="http://schemas.microsoft.com/office/powerpoint/2010/main" val="2508710172"/>
              </p:ext>
            </p:extLst>
          </p:nvPr>
        </p:nvGraphicFramePr>
        <p:xfrm>
          <a:off x="623636" y="1574800"/>
          <a:ext cx="10963472" cy="4518496"/>
        </p:xfrm>
        <a:graphic>
          <a:graphicData uri="http://schemas.openxmlformats.org/drawingml/2006/table">
            <a:tbl>
              <a:tblPr firstRow="1" bandRow="1">
                <a:tableStyleId>{5940675A-B579-460E-94D1-54222C63F5DA}</a:tableStyleId>
              </a:tblPr>
              <a:tblGrid>
                <a:gridCol w="1946353">
                  <a:extLst>
                    <a:ext uri="{9D8B030D-6E8A-4147-A177-3AD203B41FA5}">
                      <a16:colId xmlns:a16="http://schemas.microsoft.com/office/drawing/2014/main" val="621182710"/>
                    </a:ext>
                  </a:extLst>
                </a:gridCol>
                <a:gridCol w="9017119">
                  <a:extLst>
                    <a:ext uri="{9D8B030D-6E8A-4147-A177-3AD203B41FA5}">
                      <a16:colId xmlns:a16="http://schemas.microsoft.com/office/drawing/2014/main" val="138421941"/>
                    </a:ext>
                  </a:extLst>
                </a:gridCol>
              </a:tblGrid>
              <a:tr h="1041566">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类聚合了整个翻译单元用到的所有数据，它是</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术语中的“</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的同义词。它声明了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Module::iterator typedef</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，作为遍历这个模块中的函数的简便方法。你可以用</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begin()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end()</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方法获取这些迭代器。</a:t>
                      </a:r>
                    </a:p>
                  </a:txBody>
                  <a:tcPr anchor="ctr"/>
                </a:tc>
                <a:extLst>
                  <a:ext uri="{0D108BD9-81ED-4DB2-BD59-A6C34878D82A}">
                    <a16:rowId xmlns:a16="http://schemas.microsoft.com/office/drawing/2014/main" val="1327324656"/>
                  </a:ext>
                </a:extLst>
              </a:tr>
              <a:tr h="1376696">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类包含有关函数定义和声明的所有对象。对于声明来说（用</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isDeclaration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检查它是否为声明），它仅包含函数原型。无论定义或者声明，它都包含函数参数的列表，可通过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getArgumentList</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方法或者</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这对方法访问它。你可以通过</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arg_iterator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typedef</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遍历它们。如果</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Function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对象代表函数定义，你可以通过这样的语句遍历它的内容：</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for (Function::iterator i = </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function.begin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e = </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function.end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 i != e; ++i)</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，你将遍历它的基本块。</a:t>
                      </a:r>
                    </a:p>
                  </a:txBody>
                  <a:tcPr anchor="ctr"/>
                </a:tc>
                <a:extLst>
                  <a:ext uri="{0D108BD9-81ED-4DB2-BD59-A6C34878D82A}">
                    <a16:rowId xmlns:a16="http://schemas.microsoft.com/office/drawing/2014/main" val="1214531188"/>
                  </a:ext>
                </a:extLst>
              </a:tr>
              <a:tr h="1050117">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BasicBlock</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BasicBlock</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类封装了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指令序列，可通过</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begin()/end()</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访问它们。你可以利用</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getTerminator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方法直接访问它的最后一条指令，你还可以用一些辅助函数遍历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CFG</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，例如通过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getSinglePredecessor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访问前驱基本块，当一个基本块有单一前驱时。然而，如果它有多个前驱基本块，就需要自己遍历前驱列表，这也不难，你只要逐个遍历基本块，查看它们的终结指令的目标基本块。</a:t>
                      </a:r>
                    </a:p>
                  </a:txBody>
                  <a:tcPr anchor="ctr"/>
                </a:tc>
                <a:extLst>
                  <a:ext uri="{0D108BD9-81ED-4DB2-BD59-A6C34878D82A}">
                    <a16:rowId xmlns:a16="http://schemas.microsoft.com/office/drawing/2014/main" val="61681289"/>
                  </a:ext>
                </a:extLst>
              </a:tr>
              <a:tr h="1050117">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endParaRPr kumimoji="0" lang="zh-CN" altLang="en-US" sz="1200" b="1" i="0" u="none" strike="noStrike" kern="0" cap="none" spc="0" normalizeH="0" baseline="0" dirty="0">
                        <a:ln>
                          <a:noFill/>
                        </a:ln>
                        <a:solidFill>
                          <a:srgbClr val="374154"/>
                        </a:solidFill>
                        <a:effectLst/>
                        <a:uLnTx/>
                        <a:uFillTx/>
                        <a:latin typeface="微软雅黑" pitchFamily="34" charset="-122"/>
                        <a:ea typeface="微软雅黑" pitchFamily="34" charset="-122"/>
                        <a:cs typeface="+mn-cs"/>
                      </a:endParaRPr>
                    </a:p>
                  </a:txBody>
                  <a:tcPr anchor="ctr"/>
                </a:tc>
                <a:tc>
                  <a:txBody>
                    <a:bodyPr/>
                    <a:lstStyle/>
                    <a:p>
                      <a:pPr marL="0" marR="0" indent="0" algn="l" defTabSz="1218804" rtl="0" eaLnBrk="0" fontAlgn="base" latinLnBrk="0" hangingPunct="0">
                        <a:lnSpc>
                          <a:spcPct val="150000"/>
                        </a:lnSpc>
                        <a:spcBef>
                          <a:spcPts val="0"/>
                        </a:spcBef>
                        <a:spcAft>
                          <a:spcPct val="0"/>
                        </a:spcAft>
                        <a:buClr>
                          <a:srgbClr val="71B2FF"/>
                        </a:buClr>
                        <a:buNone/>
                        <a:tabLst/>
                      </a:pP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类表示</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 IR</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的运算原子，一个单一的指令。利用一些方法可获得高层级的断言，例如</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isAssociative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isCommutative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isIdempotent</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isTerminator</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，但是它的精确的功能可通过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getOpcode</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获知，它返回</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llvm</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::Instruction</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枚举的一个成员，代表了</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LLVM IR opcode</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。可通过</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op_begin</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和</a:t>
                      </a:r>
                      <a:r>
                        <a:rPr kumimoji="0" lang="en-US" altLang="zh-CN" sz="1200" b="0" i="0" u="none" strike="noStrike" kern="0" cap="none" spc="0" normalizeH="0" baseline="0" dirty="0" err="1">
                          <a:ln>
                            <a:noFill/>
                          </a:ln>
                          <a:solidFill>
                            <a:srgbClr val="374154"/>
                          </a:solidFill>
                          <a:effectLst/>
                          <a:uLnTx/>
                          <a:uFillTx/>
                          <a:latin typeface="微软雅黑" pitchFamily="34" charset="-122"/>
                          <a:ea typeface="微软雅黑" pitchFamily="34" charset="-122"/>
                          <a:cs typeface="+mn-cs"/>
                        </a:rPr>
                        <a:t>op_end</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这对方法访问它的操作数，它从</a:t>
                      </a:r>
                      <a:r>
                        <a:rPr kumimoji="0" lang="en-US" altLang="zh-CN"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User</a:t>
                      </a:r>
                      <a:r>
                        <a: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rPr>
                        <a:t>超类继承得到。</a:t>
                      </a:r>
                    </a:p>
                  </a:txBody>
                  <a:tcPr anchor="ctr"/>
                </a:tc>
                <a:extLst>
                  <a:ext uri="{0D108BD9-81ED-4DB2-BD59-A6C34878D82A}">
                    <a16:rowId xmlns:a16="http://schemas.microsoft.com/office/drawing/2014/main" val="1135993155"/>
                  </a:ext>
                </a:extLst>
              </a:tr>
            </a:tbl>
          </a:graphicData>
        </a:graphic>
      </p:graphicFrame>
    </p:spTree>
    <p:extLst>
      <p:ext uri="{BB962C8B-B14F-4D97-AF65-F5344CB8AC3E}">
        <p14:creationId xmlns:p14="http://schemas.microsoft.com/office/powerpoint/2010/main" val="12863166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架构和原理</a:t>
            </a:r>
            <a:endParaRPr lang="en-US" altLang="zh-CN" sz="2400" b="1" dirty="0">
              <a:solidFill>
                <a:srgbClr val="374154"/>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CA356-DDCA-8247-B0B7-2C559A428DB9}"/>
              </a:ext>
            </a:extLst>
          </p:cNvPr>
          <p:cNvSpPr>
            <a:spLocks noGrp="1"/>
          </p:cNvSpPr>
          <p:nvPr>
            <p:ph type="title"/>
          </p:nvPr>
        </p:nvSpPr>
        <p:spPr/>
        <p:txBody>
          <a:bodyPr/>
          <a:lstStyle/>
          <a:p>
            <a:r>
              <a:rPr lang="en-US" altLang="zh-CN" dirty="0"/>
              <a:t>LLVM IR</a:t>
            </a:r>
            <a:r>
              <a:rPr lang="zh-CN" altLang="en-US" dirty="0"/>
              <a:t> 内存模型最重要概念：</a:t>
            </a:r>
            <a:r>
              <a:rPr lang="en-US" altLang="zh-CN" dirty="0"/>
              <a:t> Value, Use, User</a:t>
            </a:r>
            <a:endParaRPr kumimoji="1" lang="zh-CN" altLang="en-US" dirty="0"/>
          </a:p>
        </p:txBody>
      </p:sp>
      <p:pic>
        <p:nvPicPr>
          <p:cNvPr id="4" name="图片 3">
            <a:extLst>
              <a:ext uri="{FF2B5EF4-FFF2-40B4-BE49-F238E27FC236}">
                <a16:creationId xmlns:a16="http://schemas.microsoft.com/office/drawing/2014/main" id="{DF63F45E-7560-5F42-BDDF-B600F68C21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082157" y="-2047488"/>
            <a:ext cx="4032448" cy="11303725"/>
          </a:xfrm>
          <a:prstGeom prst="rect">
            <a:avLst/>
          </a:prstGeom>
        </p:spPr>
      </p:pic>
      <p:sp>
        <p:nvSpPr>
          <p:cNvPr id="5" name="矩形 4">
            <a:extLst>
              <a:ext uri="{FF2B5EF4-FFF2-40B4-BE49-F238E27FC236}">
                <a16:creationId xmlns:a16="http://schemas.microsoft.com/office/drawing/2014/main" id="{752D8C4A-EA59-8741-9A5F-5CD46AF6B8C0}"/>
              </a:ext>
            </a:extLst>
          </p:cNvPr>
          <p:cNvSpPr/>
          <p:nvPr/>
        </p:nvSpPr>
        <p:spPr>
          <a:xfrm>
            <a:off x="446518" y="5939989"/>
            <a:ext cx="8081015" cy="369332"/>
          </a:xfrm>
          <a:prstGeom prst="rect">
            <a:avLst/>
          </a:prstGeom>
        </p:spPr>
        <p:txBody>
          <a:bodyPr wrap="square">
            <a:spAutoFit/>
          </a:bodyPr>
          <a:lstStyle/>
          <a:p>
            <a:r>
              <a:rPr lang="zh-CN" altLang="en-US" i="1" dirty="0">
                <a:solidFill>
                  <a:srgbClr val="00FA00"/>
                </a:solidFill>
              </a:rPr>
              <a:t>https://buaa-se-compiling.github.io/miniSysY-tutorial/pre/design_hints.html</a:t>
            </a:r>
          </a:p>
        </p:txBody>
      </p:sp>
      <p:sp>
        <p:nvSpPr>
          <p:cNvPr id="7" name="矩形 6">
            <a:extLst>
              <a:ext uri="{FF2B5EF4-FFF2-40B4-BE49-F238E27FC236}">
                <a16:creationId xmlns:a16="http://schemas.microsoft.com/office/drawing/2014/main" id="{E0F8F5F5-F824-704F-99B4-758B06DA141C}"/>
              </a:ext>
            </a:extLst>
          </p:cNvPr>
          <p:cNvSpPr/>
          <p:nvPr/>
        </p:nvSpPr>
        <p:spPr>
          <a:xfrm>
            <a:off x="616281" y="1584201"/>
            <a:ext cx="4330032" cy="369332"/>
          </a:xfrm>
          <a:prstGeom prst="rect">
            <a:avLst/>
          </a:prstGeom>
        </p:spPr>
        <p:txBody>
          <a:bodyPr wrap="none">
            <a:spAutoFit/>
          </a:bodyPr>
          <a:lstStyle/>
          <a:p>
            <a:r>
              <a:rPr lang="zh-CN" altLang="en-US" dirty="0">
                <a:solidFill>
                  <a:srgbClr val="404040"/>
                </a:solidFill>
                <a:latin typeface="Gill Sans MT" panose="020B0502020104020203" pitchFamily="34" charset="0"/>
                <a:ea typeface="+mj-ea"/>
              </a:rPr>
              <a:t>让我们能够轻松操作 </a:t>
            </a:r>
            <a:r>
              <a:rPr lang="en-US" altLang="zh-CN" dirty="0">
                <a:solidFill>
                  <a:srgbClr val="404040"/>
                </a:solidFill>
                <a:latin typeface="Gill Sans MT" panose="020B0502020104020203" pitchFamily="34" charset="0"/>
                <a:ea typeface="+mj-ea"/>
              </a:rPr>
              <a:t>use-def</a:t>
            </a:r>
            <a:r>
              <a:rPr lang="zh-CN" altLang="en-US" dirty="0">
                <a:solidFill>
                  <a:srgbClr val="404040"/>
                </a:solidFill>
                <a:latin typeface="Gill Sans MT" panose="020B0502020104020203" pitchFamily="34" charset="0"/>
                <a:ea typeface="+mj-ea"/>
              </a:rPr>
              <a:t> 和 </a:t>
            </a:r>
            <a:r>
              <a:rPr lang="en-US" altLang="zh-CN" dirty="0">
                <a:solidFill>
                  <a:srgbClr val="404040"/>
                </a:solidFill>
                <a:latin typeface="Gill Sans MT" panose="020B0502020104020203" pitchFamily="34" charset="0"/>
                <a:ea typeface="+mj-ea"/>
              </a:rPr>
              <a:t>def-use</a:t>
            </a:r>
            <a:r>
              <a:rPr lang="zh-CN" altLang="en-US" dirty="0">
                <a:solidFill>
                  <a:srgbClr val="404040"/>
                </a:solidFill>
                <a:latin typeface="Gill Sans MT" panose="020B0502020104020203" pitchFamily="34" charset="0"/>
                <a:ea typeface="+mj-ea"/>
              </a:rPr>
              <a:t> 链</a:t>
            </a: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25293040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前端</a:t>
            </a:r>
          </a:p>
        </p:txBody>
      </p:sp>
    </p:spTree>
    <p:extLst>
      <p:ext uri="{BB962C8B-B14F-4D97-AF65-F5344CB8AC3E}">
        <p14:creationId xmlns:p14="http://schemas.microsoft.com/office/powerpoint/2010/main" val="313999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564904"/>
            <a:ext cx="11964485" cy="3384376"/>
          </a:xfrm>
          <a:prstGeom prst="rect">
            <a:avLst/>
          </a:prstGeom>
        </p:spPr>
      </p:pic>
      <p:sp>
        <p:nvSpPr>
          <p:cNvPr id="4" name="矩形 3">
            <a:extLst>
              <a:ext uri="{FF2B5EF4-FFF2-40B4-BE49-F238E27FC236}">
                <a16:creationId xmlns:a16="http://schemas.microsoft.com/office/drawing/2014/main" id="{4E96E571-88B8-A44B-B1D2-0AC29AC2174D}"/>
              </a:ext>
            </a:extLst>
          </p:cNvPr>
          <p:cNvSpPr/>
          <p:nvPr/>
        </p:nvSpPr>
        <p:spPr>
          <a:xfrm>
            <a:off x="623635" y="1588920"/>
            <a:ext cx="10875345"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编译器前端将源代码变换为编译器的中间表示 </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，它处于代码生成之前，后者是针对具体目标的。</a:t>
            </a:r>
          </a:p>
        </p:txBody>
      </p:sp>
    </p:spTree>
    <p:extLst>
      <p:ext uri="{BB962C8B-B14F-4D97-AF65-F5344CB8AC3E}">
        <p14:creationId xmlns:p14="http://schemas.microsoft.com/office/powerpoint/2010/main" val="25086875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dirty="0"/>
              <a:t>Lexical</a:t>
            </a:r>
            <a:r>
              <a:rPr lang="zh-CN" altLang="en-US" dirty="0"/>
              <a:t> </a:t>
            </a:r>
            <a:r>
              <a:rPr lang="en-US" altLang="zh-CN" dirty="0"/>
              <a:t>analysis</a:t>
            </a:r>
            <a:r>
              <a:rPr lang="zh-CN" altLang="en-US" dirty="0"/>
              <a:t> 词法分析</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sz="1800" dirty="0"/>
              <a:t>前端的第一个步骤处理源代码的文本输入，将语言结构分解为一组单词和标记，去除注释、空白、制表符等。每个单词或者标记必须属于语言子集，语言的保留字被变换为编译器内部表示。</a:t>
            </a:r>
          </a:p>
        </p:txBody>
      </p:sp>
      <p:pic>
        <p:nvPicPr>
          <p:cNvPr id="9" name="图片 8">
            <a:extLst>
              <a:ext uri="{FF2B5EF4-FFF2-40B4-BE49-F238E27FC236}">
                <a16:creationId xmlns:a16="http://schemas.microsoft.com/office/drawing/2014/main" id="{94C0D19D-81AA-274A-ABA1-A83830F2EE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5559" y="2381651"/>
            <a:ext cx="8499624" cy="3639637"/>
          </a:xfrm>
          <a:prstGeom prst="rect">
            <a:avLst/>
          </a:prstGeom>
        </p:spPr>
      </p:pic>
      <p:sp>
        <p:nvSpPr>
          <p:cNvPr id="10" name="矩形 9">
            <a:extLst>
              <a:ext uri="{FF2B5EF4-FFF2-40B4-BE49-F238E27FC236}">
                <a16:creationId xmlns:a16="http://schemas.microsoft.com/office/drawing/2014/main" id="{F47FA681-B052-F840-A988-8EB9326F2B34}"/>
              </a:ext>
            </a:extLst>
          </p:cNvPr>
          <p:cNvSpPr/>
          <p:nvPr/>
        </p:nvSpPr>
        <p:spPr>
          <a:xfrm>
            <a:off x="4730229" y="6178430"/>
            <a:ext cx="3372975" cy="369332"/>
          </a:xfrm>
          <a:prstGeom prst="rect">
            <a:avLst/>
          </a:prstGeom>
        </p:spPr>
        <p:txBody>
          <a:bodyPr wrap="none">
            <a:spAutoFit/>
          </a:bodyPr>
          <a:lstStyle/>
          <a:p>
            <a:r>
              <a:rPr lang="en-US" altLang="zh-CN" dirty="0">
                <a:solidFill>
                  <a:srgbClr val="00FA00"/>
                </a:solidFill>
              </a:rPr>
              <a:t>$ clang -cc1 -dump-tokens</a:t>
            </a:r>
            <a:r>
              <a:rPr lang="zh-CN" altLang="en-US" dirty="0">
                <a:solidFill>
                  <a:srgbClr val="00FA00"/>
                </a:solidFill>
              </a:rPr>
              <a:t> </a:t>
            </a:r>
            <a:r>
              <a:rPr lang="en-US" altLang="zh-CN" dirty="0">
                <a:solidFill>
                  <a:srgbClr val="00FA00"/>
                </a:solidFill>
              </a:rPr>
              <a:t>hello.c </a:t>
            </a:r>
            <a:endParaRPr lang="zh-CN" altLang="en-US" dirty="0">
              <a:solidFill>
                <a:srgbClr val="00FA00"/>
              </a:solidFill>
            </a:endParaRPr>
          </a:p>
        </p:txBody>
      </p:sp>
    </p:spTree>
    <p:extLst>
      <p:ext uri="{BB962C8B-B14F-4D97-AF65-F5344CB8AC3E}">
        <p14:creationId xmlns:p14="http://schemas.microsoft.com/office/powerpoint/2010/main" val="17372433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dirty="0"/>
              <a:t>Syntactic</a:t>
            </a:r>
            <a:r>
              <a:rPr lang="zh-CN" altLang="en-US" dirty="0"/>
              <a:t> </a:t>
            </a:r>
            <a:r>
              <a:rPr lang="en-US" altLang="zh-CN" dirty="0"/>
              <a:t>analysis</a:t>
            </a:r>
            <a:r>
              <a:rPr lang="zh-CN" altLang="en-US" dirty="0"/>
              <a:t> 语法分析</a:t>
            </a:r>
            <a:br>
              <a:rPr lang="zh-CN" altLang="en-US" dirty="0"/>
            </a:br>
            <a:endParaRPr lang="zh-CN" altLang="en-US" dirty="0"/>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sz="1800" dirty="0"/>
              <a:t>分组标记以形成表达式、语句、函数体等。检查一组标记是否有意义，考虑代码物理布局，未分析代码的意思，就像英语中的语法分析，不关心你说了什么，只考虑句子是否正确，并输出语法树（</a:t>
            </a:r>
            <a:r>
              <a:rPr lang="en-US" altLang="zh-CN" sz="1800" dirty="0"/>
              <a:t>AST</a:t>
            </a:r>
            <a:r>
              <a:rPr lang="zh-CN" altLang="en-US" sz="1800" dirty="0"/>
              <a:t>）。</a:t>
            </a:r>
            <a:endParaRPr lang="zh-CN" altLang="en-US" sz="1600" dirty="0"/>
          </a:p>
        </p:txBody>
      </p:sp>
      <p:pic>
        <p:nvPicPr>
          <p:cNvPr id="2" name="图片 1">
            <a:extLst>
              <a:ext uri="{FF2B5EF4-FFF2-40B4-BE49-F238E27FC236}">
                <a16:creationId xmlns:a16="http://schemas.microsoft.com/office/drawing/2014/main" id="{17D676E3-5B44-7646-84B0-4A73C049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7933" y="2426887"/>
            <a:ext cx="9500896" cy="3751543"/>
          </a:xfrm>
          <a:prstGeom prst="rect">
            <a:avLst/>
          </a:prstGeom>
        </p:spPr>
      </p:pic>
      <p:sp>
        <p:nvSpPr>
          <p:cNvPr id="3" name="矩形 2">
            <a:extLst>
              <a:ext uri="{FF2B5EF4-FFF2-40B4-BE49-F238E27FC236}">
                <a16:creationId xmlns:a16="http://schemas.microsoft.com/office/drawing/2014/main" id="{94FE4062-E145-F147-B7C6-61A4586A9B96}"/>
              </a:ext>
            </a:extLst>
          </p:cNvPr>
          <p:cNvSpPr/>
          <p:nvPr/>
        </p:nvSpPr>
        <p:spPr>
          <a:xfrm>
            <a:off x="4370189" y="6309320"/>
            <a:ext cx="4511876" cy="369332"/>
          </a:xfrm>
          <a:prstGeom prst="rect">
            <a:avLst/>
          </a:prstGeom>
        </p:spPr>
        <p:txBody>
          <a:bodyPr wrap="none">
            <a:spAutoFit/>
          </a:bodyPr>
          <a:lstStyle/>
          <a:p>
            <a:r>
              <a:rPr lang="en-US" altLang="zh-CN" dirty="0">
                <a:solidFill>
                  <a:srgbClr val="00FA00"/>
                </a:solidFill>
              </a:rPr>
              <a:t>$</a:t>
            </a:r>
            <a:r>
              <a:rPr lang="zh-CN" altLang="en-US" dirty="0">
                <a:solidFill>
                  <a:srgbClr val="00FA00"/>
                </a:solidFill>
              </a:rPr>
              <a:t> clang -fsyntax-only -Xclang -ast-dump hello.c</a:t>
            </a:r>
          </a:p>
        </p:txBody>
      </p:sp>
    </p:spTree>
    <p:extLst>
      <p:ext uri="{BB962C8B-B14F-4D97-AF65-F5344CB8AC3E}">
        <p14:creationId xmlns:p14="http://schemas.microsoft.com/office/powerpoint/2010/main" val="4075621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dirty="0"/>
              <a:t>Semantic</a:t>
            </a:r>
            <a:r>
              <a:rPr lang="zh-CN" altLang="en-US" dirty="0"/>
              <a:t> </a:t>
            </a:r>
            <a:r>
              <a:rPr lang="en-US" altLang="zh-CN" dirty="0"/>
              <a:t>analysis</a:t>
            </a:r>
            <a:r>
              <a:rPr lang="zh-CN" altLang="en-US" dirty="0"/>
              <a:t> 语义分析</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sz="1800" dirty="0"/>
              <a:t>借助符号表检验代码没有违背语言类型系统。符号表存储标识符和其各自的类型之间的映射，以及其它内容。类型检查的一种直觉的方法是，在解析之后，遍历</a:t>
            </a:r>
            <a:r>
              <a:rPr lang="en-US" altLang="zh-CN" sz="1800" dirty="0"/>
              <a:t>AST</a:t>
            </a:r>
            <a:r>
              <a:rPr lang="zh-CN" altLang="en-US" sz="1800" dirty="0"/>
              <a:t>的同时从符号表收集关于类型的信息。</a:t>
            </a:r>
            <a:endParaRPr lang="zh-CN" altLang="en-US" sz="1400" dirty="0"/>
          </a:p>
        </p:txBody>
      </p:sp>
      <p:sp>
        <p:nvSpPr>
          <p:cNvPr id="3" name="矩形 2">
            <a:extLst>
              <a:ext uri="{FF2B5EF4-FFF2-40B4-BE49-F238E27FC236}">
                <a16:creationId xmlns:a16="http://schemas.microsoft.com/office/drawing/2014/main" id="{94FE4062-E145-F147-B7C6-61A4586A9B96}"/>
              </a:ext>
            </a:extLst>
          </p:cNvPr>
          <p:cNvSpPr/>
          <p:nvPr/>
        </p:nvSpPr>
        <p:spPr>
          <a:xfrm>
            <a:off x="5227790" y="5949391"/>
            <a:ext cx="1741182" cy="369332"/>
          </a:xfrm>
          <a:prstGeom prst="rect">
            <a:avLst/>
          </a:prstGeom>
        </p:spPr>
        <p:txBody>
          <a:bodyPr wrap="none">
            <a:spAutoFit/>
          </a:bodyPr>
          <a:lstStyle/>
          <a:p>
            <a:r>
              <a:rPr lang="en-US" altLang="zh-CN" dirty="0">
                <a:solidFill>
                  <a:srgbClr val="00FA00"/>
                </a:solidFill>
              </a:rPr>
              <a:t>$</a:t>
            </a:r>
            <a:r>
              <a:rPr lang="zh-CN" altLang="en-US" dirty="0">
                <a:solidFill>
                  <a:srgbClr val="00FA00"/>
                </a:solidFill>
              </a:rPr>
              <a:t> </a:t>
            </a:r>
            <a:r>
              <a:rPr lang="en-US" altLang="zh-CN" dirty="0">
                <a:solidFill>
                  <a:srgbClr val="00FA00"/>
                </a:solidFill>
              </a:rPr>
              <a:t>clang -c hello.c</a:t>
            </a:r>
            <a:endParaRPr lang="zh-CN" altLang="en-US" dirty="0">
              <a:solidFill>
                <a:srgbClr val="00FA00"/>
              </a:solidFill>
            </a:endParaRPr>
          </a:p>
        </p:txBody>
      </p:sp>
      <p:pic>
        <p:nvPicPr>
          <p:cNvPr id="4" name="图片 3">
            <a:extLst>
              <a:ext uri="{FF2B5EF4-FFF2-40B4-BE49-F238E27FC236}">
                <a16:creationId xmlns:a16="http://schemas.microsoft.com/office/drawing/2014/main" id="{0959787A-1C09-8348-AC5F-DA0170EEC7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4365104"/>
            <a:ext cx="8174310" cy="1378166"/>
          </a:xfrm>
          <a:prstGeom prst="rect">
            <a:avLst/>
          </a:prstGeom>
        </p:spPr>
      </p:pic>
      <p:pic>
        <p:nvPicPr>
          <p:cNvPr id="7" name="图片 6">
            <a:extLst>
              <a:ext uri="{FF2B5EF4-FFF2-40B4-BE49-F238E27FC236}">
                <a16:creationId xmlns:a16="http://schemas.microsoft.com/office/drawing/2014/main" id="{66FC0A67-DFDA-8842-A9BD-34141109BA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2636912"/>
            <a:ext cx="8174310" cy="1337405"/>
          </a:xfrm>
          <a:prstGeom prst="rect">
            <a:avLst/>
          </a:prstGeom>
        </p:spPr>
      </p:pic>
    </p:spTree>
    <p:extLst>
      <p:ext uri="{BB962C8B-B14F-4D97-AF65-F5344CB8AC3E}">
        <p14:creationId xmlns:p14="http://schemas.microsoft.com/office/powerpoint/2010/main" val="967493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优化层</a:t>
            </a:r>
          </a:p>
        </p:txBody>
      </p:sp>
    </p:spTree>
    <p:extLst>
      <p:ext uri="{BB962C8B-B14F-4D97-AF65-F5344CB8AC3E}">
        <p14:creationId xmlns:p14="http://schemas.microsoft.com/office/powerpoint/2010/main" val="3653602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420888"/>
            <a:ext cx="11964485" cy="3384376"/>
          </a:xfrm>
          <a:prstGeom prst="rect">
            <a:avLst/>
          </a:prstGeom>
        </p:spPr>
      </p:pic>
      <p:sp>
        <p:nvSpPr>
          <p:cNvPr id="4" name="矩形 3">
            <a:extLst>
              <a:ext uri="{FF2B5EF4-FFF2-40B4-BE49-F238E27FC236}">
                <a16:creationId xmlns:a16="http://schemas.microsoft.com/office/drawing/2014/main" id="{347EDDA0-3584-314B-9642-D007E94EE90A}"/>
              </a:ext>
            </a:extLst>
          </p:cNvPr>
          <p:cNvSpPr/>
          <p:nvPr/>
        </p:nvSpPr>
        <p:spPr>
          <a:xfrm>
            <a:off x="658619" y="1270580"/>
            <a:ext cx="10963473" cy="874407"/>
          </a:xfrm>
          <a:prstGeom prst="rect">
            <a:avLst/>
          </a:prstGeom>
        </p:spPr>
        <p:txBody>
          <a:bodyPr wrap="square">
            <a:spAutoFit/>
          </a:bodyPr>
          <a:lstStyle/>
          <a:p>
            <a:pPr>
              <a:lnSpc>
                <a:spcPct val="150000"/>
              </a:lnSpc>
            </a:pPr>
            <a:r>
              <a:rPr lang="zh-CN" altLang="en-US" dirty="0">
                <a:solidFill>
                  <a:srgbClr val="404040"/>
                </a:solidFill>
                <a:latin typeface="+mj-ea"/>
                <a:ea typeface="+mj-ea"/>
              </a:rPr>
              <a:t>目标无关优化，理解优化操作，实际上就是理解 </a:t>
            </a:r>
            <a:r>
              <a:rPr lang="en-US" altLang="zh-CN" dirty="0">
                <a:solidFill>
                  <a:srgbClr val="404040"/>
                </a:solidFill>
                <a:latin typeface="+mj-ea"/>
                <a:ea typeface="+mj-ea"/>
              </a:rPr>
              <a:t>IR </a:t>
            </a:r>
            <a:r>
              <a:rPr lang="zh-CN" altLang="en-US" dirty="0">
                <a:solidFill>
                  <a:srgbClr val="404040"/>
                </a:solidFill>
                <a:latin typeface="+mj-ea"/>
                <a:ea typeface="+mj-ea"/>
              </a:rPr>
              <a:t>如何在 </a:t>
            </a:r>
            <a:r>
              <a:rPr lang="en-US" altLang="zh-CN" dirty="0">
                <a:solidFill>
                  <a:srgbClr val="404040"/>
                </a:solidFill>
                <a:latin typeface="+mj-ea"/>
                <a:ea typeface="+mj-ea"/>
              </a:rPr>
              <a:t>pass </a:t>
            </a:r>
            <a:r>
              <a:rPr lang="zh-CN" altLang="en-US" dirty="0">
                <a:solidFill>
                  <a:srgbClr val="404040"/>
                </a:solidFill>
                <a:latin typeface="+mj-ea"/>
                <a:ea typeface="+mj-ea"/>
              </a:rPr>
              <a:t>流水线中被修改，这需要知道每个 </a:t>
            </a:r>
            <a:r>
              <a:rPr lang="en-US" altLang="zh-CN" dirty="0">
                <a:solidFill>
                  <a:srgbClr val="404040"/>
                </a:solidFill>
                <a:latin typeface="+mj-ea"/>
                <a:ea typeface="+mj-ea"/>
              </a:rPr>
              <a:t>pass </a:t>
            </a:r>
            <a:r>
              <a:rPr lang="zh-CN" altLang="en-US" dirty="0">
                <a:solidFill>
                  <a:srgbClr val="404040"/>
                </a:solidFill>
                <a:latin typeface="+mj-ea"/>
                <a:ea typeface="+mj-ea"/>
              </a:rPr>
              <a:t>执行的修改，还有各个 </a:t>
            </a:r>
            <a:r>
              <a:rPr lang="en-US" altLang="zh-CN" dirty="0">
                <a:solidFill>
                  <a:srgbClr val="404040"/>
                </a:solidFill>
                <a:latin typeface="+mj-ea"/>
                <a:ea typeface="+mj-ea"/>
              </a:rPr>
              <a:t>pass </a:t>
            </a:r>
            <a:r>
              <a:rPr lang="zh-CN" altLang="en-US" dirty="0">
                <a:solidFill>
                  <a:srgbClr val="404040"/>
                </a:solidFill>
                <a:latin typeface="+mj-ea"/>
                <a:ea typeface="+mj-ea"/>
              </a:rPr>
              <a:t>是以什么顺序被执行。</a:t>
            </a:r>
          </a:p>
        </p:txBody>
      </p:sp>
    </p:spTree>
    <p:extLst>
      <p:ext uri="{BB962C8B-B14F-4D97-AF65-F5344CB8AC3E}">
        <p14:creationId xmlns:p14="http://schemas.microsoft.com/office/powerpoint/2010/main" val="2497600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Finding</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Pass</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815866" y="1268760"/>
            <a:ext cx="10729192" cy="1330685"/>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优化通常由分析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和转换 </a:t>
            </a:r>
            <a:r>
              <a:rPr lang="en-US" altLang="zh-CN" dirty="0">
                <a:solidFill>
                  <a:srgbClr val="374154"/>
                </a:solidFill>
                <a:latin typeface="Gill Sans MT" panose="020B0502020104020203" pitchFamily="34" charset="0"/>
              </a:rPr>
              <a:t>Pass</a:t>
            </a:r>
            <a:r>
              <a:rPr lang="zh-CN" altLang="en-US" dirty="0">
                <a:solidFill>
                  <a:srgbClr val="374154"/>
                </a:solidFill>
                <a:latin typeface="Gill Sans MT" panose="020B0502020104020203" pitchFamily="34" charset="0"/>
              </a:rPr>
              <a:t> </a:t>
            </a:r>
            <a:r>
              <a:rPr lang="zh-CN" altLang="en-US" dirty="0">
                <a:solidFill>
                  <a:srgbClr val="374154"/>
                </a:solidFill>
                <a:latin typeface="Gill Sans MT" panose="020B0502020104020203" pitchFamily="34" charset="0"/>
                <a:ea typeface="+mj-ea"/>
              </a:rPr>
              <a:t>组成。</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j-ea"/>
              </a:rPr>
              <a:t>分析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：负责发掘性质和优化机会；</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j-ea"/>
              </a:rPr>
              <a:t>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：生成必需的数据结构，后续为后者所用；</a:t>
            </a:r>
            <a:endParaRPr lang="zh-CN" altLang="en-US" sz="2000" kern="0" dirty="0">
              <a:solidFill>
                <a:srgbClr val="374154"/>
              </a:solidFill>
              <a:latin typeface="Gill Sans MT" panose="020B0502020104020203" pitchFamily="34" charset="0"/>
              <a:ea typeface="+mj-ea"/>
            </a:endParaRPr>
          </a:p>
        </p:txBody>
      </p:sp>
      <p:sp>
        <p:nvSpPr>
          <p:cNvPr id="5" name="矩形 4">
            <a:extLst>
              <a:ext uri="{FF2B5EF4-FFF2-40B4-BE49-F238E27FC236}">
                <a16:creationId xmlns:a16="http://schemas.microsoft.com/office/drawing/2014/main" id="{7CE519AF-C813-354C-B8CA-A0D97ADBEFAF}"/>
              </a:ext>
            </a:extLst>
          </p:cNvPr>
          <p:cNvSpPr/>
          <p:nvPr/>
        </p:nvSpPr>
        <p:spPr>
          <a:xfrm>
            <a:off x="2603837" y="5968544"/>
            <a:ext cx="7153249" cy="369332"/>
          </a:xfrm>
          <a:prstGeom prst="rect">
            <a:avLst/>
          </a:prstGeom>
        </p:spPr>
        <p:txBody>
          <a:bodyPr wrap="square">
            <a:spAutoFit/>
          </a:bodyPr>
          <a:lstStyle/>
          <a:p>
            <a:pPr algn="ctr"/>
            <a:r>
              <a:rPr lang="en-US" altLang="zh-CN" dirty="0">
                <a:solidFill>
                  <a:srgbClr val="00FA00"/>
                </a:solidFill>
              </a:rPr>
              <a:t>$</a:t>
            </a:r>
            <a:r>
              <a:rPr lang="zh-CN" altLang="en-US" dirty="0">
                <a:solidFill>
                  <a:srgbClr val="00FA00"/>
                </a:solidFill>
              </a:rPr>
              <a:t> opt hello.bc -instcount -time-passes -domtree -o hello-tmp.bc -stats</a:t>
            </a:r>
          </a:p>
        </p:txBody>
      </p:sp>
      <p:pic>
        <p:nvPicPr>
          <p:cNvPr id="8" name="图片 7">
            <a:extLst>
              <a:ext uri="{FF2B5EF4-FFF2-40B4-BE49-F238E27FC236}">
                <a16:creationId xmlns:a16="http://schemas.microsoft.com/office/drawing/2014/main" id="{C2FAD097-3BCD-054C-904B-AD55AA4F36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7122" y="2686092"/>
            <a:ext cx="9826677" cy="3183400"/>
          </a:xfrm>
          <a:prstGeom prst="rect">
            <a:avLst/>
          </a:prstGeom>
        </p:spPr>
      </p:pic>
    </p:spTree>
    <p:extLst>
      <p:ext uri="{BB962C8B-B14F-4D97-AF65-F5344CB8AC3E}">
        <p14:creationId xmlns:p14="http://schemas.microsoft.com/office/powerpoint/2010/main" val="2899973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Finding</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Pass</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796232" y="1407259"/>
            <a:ext cx="10729192" cy="1330685"/>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优化通常由分析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和转换 </a:t>
            </a:r>
            <a:r>
              <a:rPr lang="en-US" altLang="zh-CN" dirty="0">
                <a:solidFill>
                  <a:srgbClr val="374154"/>
                </a:solidFill>
                <a:latin typeface="Gill Sans MT" panose="020B0502020104020203" pitchFamily="34" charset="0"/>
              </a:rPr>
              <a:t>Pass</a:t>
            </a:r>
            <a:r>
              <a:rPr lang="zh-CN" altLang="en-US" dirty="0">
                <a:solidFill>
                  <a:srgbClr val="374154"/>
                </a:solidFill>
                <a:latin typeface="Gill Sans MT" panose="020B0502020104020203" pitchFamily="34" charset="0"/>
              </a:rPr>
              <a:t> </a:t>
            </a:r>
            <a:r>
              <a:rPr lang="zh-CN" altLang="en-US" dirty="0">
                <a:solidFill>
                  <a:srgbClr val="374154"/>
                </a:solidFill>
                <a:latin typeface="Gill Sans MT" panose="020B0502020104020203" pitchFamily="34" charset="0"/>
                <a:ea typeface="+mj-ea"/>
              </a:rPr>
              <a:t>组成。</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分析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负责发掘性质和优化机会；</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b="1" dirty="0">
                <a:solidFill>
                  <a:srgbClr val="374154"/>
                </a:solidFill>
                <a:latin typeface="Gill Sans MT" panose="020B0502020104020203" pitchFamily="34" charset="0"/>
                <a:ea typeface="+mj-ea"/>
              </a:rPr>
              <a:t>转换 </a:t>
            </a:r>
            <a:r>
              <a:rPr lang="en-US" altLang="zh-CN" b="1" dirty="0">
                <a:solidFill>
                  <a:srgbClr val="374154"/>
                </a:solidFill>
                <a:latin typeface="Gill Sans MT" panose="020B0502020104020203" pitchFamily="34" charset="0"/>
                <a:ea typeface="+mj-ea"/>
              </a:rPr>
              <a:t>Pass</a:t>
            </a:r>
            <a:r>
              <a:rPr lang="zh-CN" altLang="en-US" b="1" dirty="0">
                <a:solidFill>
                  <a:srgbClr val="374154"/>
                </a:solidFill>
                <a:latin typeface="Gill Sans MT" panose="020B0502020104020203" pitchFamily="34" charset="0"/>
                <a:ea typeface="+mj-ea"/>
              </a:rPr>
              <a:t>：</a:t>
            </a:r>
            <a:r>
              <a:rPr lang="zh-CN" altLang="en-US" dirty="0">
                <a:solidFill>
                  <a:srgbClr val="374154"/>
                </a:solidFill>
                <a:latin typeface="Gill Sans MT" panose="020B0502020104020203" pitchFamily="34" charset="0"/>
                <a:ea typeface="+mj-ea"/>
              </a:rPr>
              <a:t>生成必需的数据结构，后续为后者所用；</a:t>
            </a:r>
            <a:endParaRPr lang="zh-CN" altLang="en-US" sz="2000" kern="0" dirty="0">
              <a:solidFill>
                <a:srgbClr val="374154"/>
              </a:solidFill>
              <a:latin typeface="Gill Sans MT" panose="020B0502020104020203" pitchFamily="34" charset="0"/>
              <a:ea typeface="+mj-ea"/>
            </a:endParaRPr>
          </a:p>
        </p:txBody>
      </p:sp>
      <p:sp>
        <p:nvSpPr>
          <p:cNvPr id="7" name="矩形 6">
            <a:extLst>
              <a:ext uri="{FF2B5EF4-FFF2-40B4-BE49-F238E27FC236}">
                <a16:creationId xmlns:a16="http://schemas.microsoft.com/office/drawing/2014/main" id="{7C892F8F-45EA-5A4D-B004-57CBD55B2A14}"/>
              </a:ext>
            </a:extLst>
          </p:cNvPr>
          <p:cNvSpPr/>
          <p:nvPr/>
        </p:nvSpPr>
        <p:spPr>
          <a:xfrm>
            <a:off x="6706960" y="679570"/>
            <a:ext cx="4891917" cy="461665"/>
          </a:xfrm>
          <a:prstGeom prst="rect">
            <a:avLst/>
          </a:prstGeom>
        </p:spPr>
        <p:txBody>
          <a:bodyPr wrap="none">
            <a:spAutoFit/>
          </a:bodyPr>
          <a:lstStyle/>
          <a:p>
            <a:r>
              <a:rPr lang="zh-CN" altLang="en-US" sz="2400" dirty="0">
                <a:latin typeface="Futura Medium" panose="020B0602020204020303" pitchFamily="34" charset="-79"/>
                <a:cs typeface="Futura Medium" panose="020B0602020204020303" pitchFamily="34" charset="-79"/>
              </a:rPr>
              <a:t>https://llvm.org/docs/Passes.html</a:t>
            </a:r>
          </a:p>
        </p:txBody>
      </p:sp>
      <p:sp>
        <p:nvSpPr>
          <p:cNvPr id="3" name="矩形 2">
            <a:extLst>
              <a:ext uri="{FF2B5EF4-FFF2-40B4-BE49-F238E27FC236}">
                <a16:creationId xmlns:a16="http://schemas.microsoft.com/office/drawing/2014/main" id="{B9A4008B-141D-A142-AEEC-2A46672C5A70}"/>
              </a:ext>
            </a:extLst>
          </p:cNvPr>
          <p:cNvSpPr/>
          <p:nvPr/>
        </p:nvSpPr>
        <p:spPr>
          <a:xfrm>
            <a:off x="796232" y="3003969"/>
            <a:ext cx="10963473" cy="2495748"/>
          </a:xfrm>
          <a:prstGeom prst="rect">
            <a:avLst/>
          </a:prstGeom>
        </p:spPr>
        <p:txBody>
          <a:bodyPr wrap="square">
            <a:spAutoFit/>
          </a:bodyPr>
          <a:lstStyle/>
          <a:p>
            <a:pPr>
              <a:lnSpc>
                <a:spcPct val="150000"/>
              </a:lnSpc>
              <a:buClr>
                <a:srgbClr val="6FC4F7"/>
              </a:buClr>
              <a:buFont typeface="Arial" panose="020B0604020202020204" pitchFamily="34" charset="0"/>
              <a:buChar char="•"/>
            </a:pPr>
            <a:r>
              <a:rPr lang="zh-CN" altLang="en-US" sz="2400" u="sng" dirty="0">
                <a:solidFill>
                  <a:srgbClr val="CA7900"/>
                </a:solidFill>
                <a:latin typeface="Gill Sans MT" panose="020B0502020104020203" pitchFamily="34" charset="0"/>
                <a:ea typeface="+mj-ea"/>
                <a:cs typeface="Futura Medium" panose="020B0602020204020303" pitchFamily="34" charset="-79"/>
                <a:hlinkClick r:id="rId2"/>
              </a:rPr>
              <a:t>   </a:t>
            </a:r>
            <a:r>
              <a:rPr lang="en-US" altLang="zh-CN" sz="2400" dirty="0">
                <a:solidFill>
                  <a:srgbClr val="CA7900"/>
                </a:solidFill>
                <a:latin typeface="Gill Sans MT" panose="020B0502020104020203" pitchFamily="34" charset="0"/>
                <a:ea typeface="+mj-ea"/>
                <a:cs typeface="Futura Medium" panose="020B0602020204020303" pitchFamily="34" charset="-79"/>
                <a:hlinkClick r:id="rId2"/>
              </a:rPr>
              <a:t>-adce: Aggressive Dead Code Elimination</a:t>
            </a:r>
            <a:r>
              <a:rPr lang="zh-CN" altLang="en-US" sz="2400" dirty="0">
                <a:solidFill>
                  <a:srgbClr val="CA7900"/>
                </a:solidFill>
                <a:latin typeface="Gill Sans MT" panose="020B0502020104020203" pitchFamily="34" charset="0"/>
                <a:ea typeface="+mj-ea"/>
                <a:cs typeface="Futura Medium" panose="020B0602020204020303" pitchFamily="34" charset="-79"/>
              </a:rPr>
              <a:t> </a:t>
            </a:r>
            <a:endParaRPr lang="en-US" altLang="zh-CN" sz="2400" dirty="0">
              <a:solidFill>
                <a:srgbClr val="CA7900"/>
              </a:solidFill>
              <a:latin typeface="Gill Sans MT" panose="020B0502020104020203" pitchFamily="34" charset="0"/>
              <a:ea typeface="+mj-ea"/>
              <a:cs typeface="Futura Medium" panose="020B0602020204020303" pitchFamily="34" charset="-79"/>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积极的死代码消除。</a:t>
            </a:r>
            <a:r>
              <a:rPr lang="zh-CN" altLang="en-US" sz="1600" dirty="0">
                <a:solidFill>
                  <a:srgbClr val="374154"/>
                </a:solidFill>
                <a:latin typeface="Gill Sans MT" panose="020B0502020104020203" pitchFamily="34" charset="0"/>
                <a:ea typeface="+mj-ea"/>
              </a:rPr>
              <a:t>此</a:t>
            </a:r>
            <a:r>
              <a:rPr lang="en-US" altLang="zh-CN" sz="1600" dirty="0">
                <a:solidFill>
                  <a:srgbClr val="374154"/>
                </a:solidFill>
                <a:latin typeface="Gill Sans MT" panose="020B0502020104020203" pitchFamily="34" charset="0"/>
                <a:ea typeface="+mj-ea"/>
              </a:rPr>
              <a:t>pass</a:t>
            </a:r>
            <a:r>
              <a:rPr lang="zh-CN" altLang="en-US" sz="1600" dirty="0">
                <a:solidFill>
                  <a:srgbClr val="374154"/>
                </a:solidFill>
                <a:latin typeface="Gill Sans MT" panose="020B0502020104020203" pitchFamily="34" charset="0"/>
                <a:ea typeface="+mj-ea"/>
              </a:rPr>
              <a:t>类似于</a:t>
            </a:r>
            <a:r>
              <a:rPr lang="en-US" altLang="zh-CN" sz="1600" dirty="0">
                <a:solidFill>
                  <a:srgbClr val="374154"/>
                </a:solidFill>
                <a:latin typeface="Gill Sans MT" panose="020B0502020104020203" pitchFamily="34" charset="0"/>
                <a:ea typeface="+mj-ea"/>
              </a:rPr>
              <a:t>DCE</a:t>
            </a:r>
            <a:r>
              <a:rPr lang="zh-CN" altLang="en-US" sz="1600" dirty="0">
                <a:solidFill>
                  <a:srgbClr val="374154"/>
                </a:solidFill>
                <a:latin typeface="Gill Sans MT" panose="020B0502020104020203" pitchFamily="34" charset="0"/>
                <a:ea typeface="+mj-ea"/>
              </a:rPr>
              <a:t>，但它假定值是死的，除非得到其他证明。这类似于</a:t>
            </a:r>
            <a:r>
              <a:rPr lang="en-US" altLang="zh-CN" sz="1600" dirty="0">
                <a:solidFill>
                  <a:srgbClr val="374154"/>
                </a:solidFill>
                <a:latin typeface="Gill Sans MT" panose="020B0502020104020203" pitchFamily="34" charset="0"/>
                <a:ea typeface="+mj-ea"/>
              </a:rPr>
              <a:t>SCCP</a:t>
            </a:r>
            <a:r>
              <a:rPr lang="zh-CN" altLang="en-US" sz="1600" dirty="0">
                <a:solidFill>
                  <a:srgbClr val="374154"/>
                </a:solidFill>
                <a:latin typeface="Gill Sans MT" panose="020B0502020104020203" pitchFamily="34" charset="0"/>
                <a:ea typeface="+mj-ea"/>
              </a:rPr>
              <a:t>，除了用于值的活动性。</a:t>
            </a:r>
            <a:endParaRPr lang="zh-CN" altLang="en-US" sz="1600" dirty="0">
              <a:solidFill>
                <a:srgbClr val="374154"/>
              </a:solidFill>
              <a:latin typeface="Gill Sans MT" panose="020B0502020104020203" pitchFamily="34" charset="0"/>
              <a:ea typeface="+mj-ea"/>
              <a:cs typeface="Futura Medium" panose="020B0602020204020303" pitchFamily="34" charset="-79"/>
            </a:endParaRPr>
          </a:p>
          <a:p>
            <a:pPr>
              <a:lnSpc>
                <a:spcPct val="150000"/>
              </a:lnSpc>
              <a:buClr>
                <a:srgbClr val="6FC4F7"/>
              </a:buClr>
            </a:pPr>
            <a:endParaRPr lang="en-US" altLang="zh-CN" dirty="0">
              <a:solidFill>
                <a:srgbClr val="000000"/>
              </a:solidFill>
              <a:latin typeface="Gill Sans MT" panose="020B0502020104020203" pitchFamily="34" charset="0"/>
              <a:ea typeface="+mj-ea"/>
              <a:cs typeface="Futura Medium" panose="020B0602020204020303" pitchFamily="34" charset="-79"/>
            </a:endParaRPr>
          </a:p>
          <a:p>
            <a:pPr marL="342900" indent="-342900">
              <a:buClr>
                <a:srgbClr val="6FC4F7"/>
              </a:buClr>
              <a:buFont typeface="Arial" panose="020B0604020202020204" pitchFamily="34" charset="0"/>
              <a:buChar char="•"/>
            </a:pPr>
            <a:r>
              <a:rPr lang="en-US" altLang="zh-CN" sz="2400" dirty="0">
                <a:latin typeface="Gill Sans MT" panose="020B0502020104020203" pitchFamily="34" charset="0"/>
                <a:hlinkClick r:id="rId3"/>
              </a:rPr>
              <a:t>-constmerge: Merge Duplicate Global Constants</a:t>
            </a:r>
            <a:endParaRPr lang="en-US" altLang="zh-CN" sz="2400" dirty="0">
              <a:latin typeface="Gill Sans MT" panose="020B0502020104020203" pitchFamily="34" charset="0"/>
            </a:endParaRPr>
          </a:p>
          <a:p>
            <a:pPr>
              <a:lnSpc>
                <a:spcPct val="150000"/>
              </a:lnSpc>
              <a:buClr>
                <a:srgbClr val="6FC4F7"/>
              </a:buClr>
            </a:pPr>
            <a:r>
              <a:rPr lang="zh-CN" altLang="en-US" sz="1600" dirty="0">
                <a:solidFill>
                  <a:srgbClr val="374154"/>
                </a:solidFill>
                <a:latin typeface="Gill Sans MT" panose="020B0502020104020203" pitchFamily="34" charset="0"/>
                <a:ea typeface="+mj-ea"/>
                <a:cs typeface="Futura Medium" panose="020B0602020204020303" pitchFamily="34" charset="-79"/>
              </a:rPr>
              <a:t>将重复的全局常量合并到一个共享的常量中。这是有用的，一些</a:t>
            </a:r>
            <a:r>
              <a:rPr lang="en-US" altLang="zh-CN" sz="1600" dirty="0">
                <a:solidFill>
                  <a:srgbClr val="374154"/>
                </a:solidFill>
                <a:latin typeface="Gill Sans MT" panose="020B0502020104020203" pitchFamily="34" charset="0"/>
                <a:ea typeface="+mj-ea"/>
                <a:cs typeface="Futura Medium" panose="020B0602020204020303" pitchFamily="34" charset="-79"/>
              </a:rPr>
              <a:t>passes</a:t>
            </a:r>
            <a:r>
              <a:rPr lang="zh-CN" altLang="en-US" sz="1600" dirty="0">
                <a:solidFill>
                  <a:srgbClr val="374154"/>
                </a:solidFill>
                <a:latin typeface="Gill Sans MT" panose="020B0502020104020203" pitchFamily="34" charset="0"/>
                <a:ea typeface="+mj-ea"/>
                <a:cs typeface="Futura Medium" panose="020B0602020204020303" pitchFamily="34" charset="-79"/>
              </a:rPr>
              <a:t>在程序中插入许多字符串常量，不管现有字符串是否可用。</a:t>
            </a:r>
            <a:endParaRPr lang="en-US" altLang="zh-CN" sz="1600" dirty="0">
              <a:solidFill>
                <a:srgbClr val="374154"/>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631030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30000"/>
              </a:lnSpc>
              <a:buNone/>
            </a:pPr>
            <a:r>
              <a:rPr lang="en-US" altLang="zh-CN" sz="2400" dirty="0">
                <a:solidFill>
                  <a:srgbClr val="374154"/>
                </a:solidFill>
                <a:latin typeface="Gill Sans MT" panose="020B0502020104020203" pitchFamily="34" charset="0"/>
              </a:rPr>
              <a:t>LLVM/Clang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LLVM</a:t>
            </a:r>
            <a:r>
              <a:rPr lang="zh-CN" altLang="en-US" sz="2400" dirty="0">
                <a:solidFill>
                  <a:srgbClr val="374154"/>
                </a:solidFill>
                <a:latin typeface="Gill Sans MT" panose="020B0502020104020203" pitchFamily="34" charset="0"/>
              </a:rPr>
              <a:t> 架构和原理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项目发展历史</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基本设计原则和架构</a:t>
            </a:r>
            <a:endParaRPr lang="en-US" altLang="zh-CN" sz="2000" dirty="0">
              <a:solidFill>
                <a:schemeClr val="bg2">
                  <a:lumMod val="90000"/>
                </a:schemeClr>
              </a:solidFill>
              <a:latin typeface="Gill Sans MT" panose="020B0502020104020203" pitchFamily="34" charset="0"/>
            </a:endParaRPr>
          </a:p>
          <a:p>
            <a:pPr lvl="1">
              <a:lnSpc>
                <a:spcPct val="130000"/>
              </a:lnSpc>
            </a:pP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中间表示 </a:t>
            </a:r>
            <a:r>
              <a:rPr lang="en-US" altLang="zh-CN" sz="2000" dirty="0">
                <a:solidFill>
                  <a:schemeClr val="bg2">
                    <a:lumMod val="90000"/>
                  </a:schemeClr>
                </a:solidFill>
                <a:latin typeface="Gill Sans MT" panose="020B0502020104020203" pitchFamily="34" charset="0"/>
              </a:rPr>
              <a:t>LLVM</a:t>
            </a:r>
            <a:r>
              <a:rPr lang="zh-CN" altLang="en-US" sz="2000" dirty="0">
                <a:solidFill>
                  <a:schemeClr val="bg2">
                    <a:lumMod val="90000"/>
                  </a:schemeClr>
                </a:solidFill>
                <a:latin typeface="Gill Sans MT" panose="020B0502020104020203" pitchFamily="34" charset="0"/>
              </a:rPr>
              <a:t> </a:t>
            </a:r>
            <a:r>
              <a:rPr lang="en-US" altLang="zh-CN" sz="2000" dirty="0">
                <a:solidFill>
                  <a:schemeClr val="bg2">
                    <a:lumMod val="90000"/>
                  </a:schemeClr>
                </a:solidFill>
                <a:latin typeface="Gill Sans MT" panose="020B0502020104020203" pitchFamily="34" charset="0"/>
              </a:rPr>
              <a:t>IR</a:t>
            </a: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前端过程</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中间优化</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后端生成</a:t>
            </a:r>
            <a:endParaRPr lang="en-US" altLang="zh-CN" sz="2000" dirty="0">
              <a:solidFill>
                <a:srgbClr val="374154"/>
              </a:solidFill>
              <a:latin typeface="Gill Sans MT" panose="020B0502020104020203" pitchFamily="34" charset="0"/>
            </a:endParaRPr>
          </a:p>
          <a:p>
            <a:pPr lvl="1">
              <a:lnSpc>
                <a:spcPct val="130000"/>
              </a:lnSpc>
            </a:pPr>
            <a:r>
              <a:rPr lang="zh-CN" altLang="en-US" sz="2000" dirty="0">
                <a:solidFill>
                  <a:srgbClr val="374154"/>
                </a:solidFill>
                <a:latin typeface="Gill Sans MT" panose="020B0502020104020203" pitchFamily="34" charset="0"/>
              </a:rPr>
              <a:t>基于 </a:t>
            </a:r>
            <a:r>
              <a:rPr lang="en-US" altLang="zh-CN" sz="2000" dirty="0">
                <a:solidFill>
                  <a:srgbClr val="374154"/>
                </a:solidFill>
                <a:latin typeface="Gill Sans MT" panose="020B0502020104020203" pitchFamily="34" charset="0"/>
              </a:rPr>
              <a:t>LLVM</a:t>
            </a:r>
            <a:r>
              <a:rPr lang="zh-CN" altLang="en-US" sz="2000" dirty="0">
                <a:solidFill>
                  <a:srgbClr val="374154"/>
                </a:solidFill>
                <a:latin typeface="Gill Sans MT" panose="020B0502020104020203" pitchFamily="34" charset="0"/>
              </a:rPr>
              <a:t> 项目</a:t>
            </a:r>
            <a:endParaRPr lang="en-US" altLang="zh-CN" sz="2000" dirty="0">
              <a:solidFill>
                <a:srgbClr val="374154"/>
              </a:solidFill>
              <a:latin typeface="Gill Sans MT" panose="020B0502020104020203" pitchFamily="34" charset="0"/>
            </a:endParaRPr>
          </a:p>
          <a:p>
            <a:pPr lvl="1">
              <a:lnSpc>
                <a:spcPct val="130000"/>
              </a:lnSpc>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337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Understand</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Pass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Relation</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827596" y="1523795"/>
            <a:ext cx="10729192" cy="1746184"/>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在转换</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和分析</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之间，有两种主要的依赖类型：</a:t>
            </a:r>
            <a:endParaRPr lang="en-US" altLang="zh-CN" dirty="0">
              <a:solidFill>
                <a:srgbClr val="374154"/>
              </a:solidFill>
              <a:latin typeface="Gill Sans MT" panose="020B0502020104020203" pitchFamily="34" charset="0"/>
              <a:ea typeface="+mj-ea"/>
            </a:endParaRPr>
          </a:p>
          <a:p>
            <a:pPr>
              <a:lnSpc>
                <a:spcPct val="150000"/>
              </a:lnSpc>
            </a:pPr>
            <a:endParaRPr lang="en-US" altLang="zh-CN" dirty="0">
              <a:solidFill>
                <a:srgbClr val="374154"/>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r>
              <a:rPr lang="zh-CN" altLang="en-US" b="1" dirty="0">
                <a:solidFill>
                  <a:srgbClr val="374154"/>
                </a:solidFill>
                <a:latin typeface="Gill Sans MT" panose="020B0502020104020203" pitchFamily="34" charset="0"/>
                <a:ea typeface="+mj-ea"/>
              </a:rPr>
              <a:t>显式依赖</a:t>
            </a:r>
            <a:r>
              <a:rPr lang="zh-CN" altLang="en-US" dirty="0">
                <a:solidFill>
                  <a:srgbClr val="374154"/>
                </a:solidFill>
                <a:latin typeface="Gill Sans MT" panose="020B0502020104020203" pitchFamily="34" charset="0"/>
                <a:ea typeface="+mj-ea"/>
              </a:rPr>
              <a:t>：转换</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需要一种分析，则</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管理器自动地安排它所依赖的分析</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在它之前运行；</a:t>
            </a:r>
            <a:endParaRPr lang="en-US" altLang="zh-CN" dirty="0">
              <a:solidFill>
                <a:srgbClr val="374154"/>
              </a:solidFill>
              <a:latin typeface="Gill Sans MT" panose="020B0502020104020203" pitchFamily="34" charset="0"/>
              <a:ea typeface="+mj-ea"/>
            </a:endParaRPr>
          </a:p>
          <a:p>
            <a:pPr marL="285750" indent="-285750">
              <a:lnSpc>
                <a:spcPct val="150000"/>
              </a:lnSpc>
              <a:buClr>
                <a:srgbClr val="6FC4F7"/>
              </a:buClr>
              <a:buFont typeface="Arial" panose="020B0604020202020204" pitchFamily="34" charset="0"/>
              <a:buChar char="•"/>
            </a:pPr>
            <a:endParaRPr lang="zh-CN" altLang="en-US" sz="2000" kern="0" dirty="0">
              <a:solidFill>
                <a:srgbClr val="374154"/>
              </a:solidFill>
              <a:latin typeface="Gill Sans MT" panose="020B0502020104020203" pitchFamily="34" charset="0"/>
              <a:ea typeface="+mj-ea"/>
            </a:endParaRPr>
          </a:p>
        </p:txBody>
      </p:sp>
      <p:pic>
        <p:nvPicPr>
          <p:cNvPr id="4" name="图片 3">
            <a:extLst>
              <a:ext uri="{FF2B5EF4-FFF2-40B4-BE49-F238E27FC236}">
                <a16:creationId xmlns:a16="http://schemas.microsoft.com/office/drawing/2014/main" id="{6C03F5BC-6FFC-C64F-A75D-E4CF1F523092}"/>
              </a:ext>
            </a:extLst>
          </p:cNvPr>
          <p:cNvPicPr>
            <a:picLocks noChangeAspect="1"/>
          </p:cNvPicPr>
          <p:nvPr/>
        </p:nvPicPr>
        <p:blipFill>
          <a:blip r:embed="rId2"/>
          <a:stretch>
            <a:fillRect/>
          </a:stretch>
        </p:blipFill>
        <p:spPr>
          <a:xfrm>
            <a:off x="1394885" y="3098800"/>
            <a:ext cx="9156700" cy="660400"/>
          </a:xfrm>
          <a:prstGeom prst="rect">
            <a:avLst/>
          </a:prstGeom>
        </p:spPr>
      </p:pic>
      <p:sp>
        <p:nvSpPr>
          <p:cNvPr id="5" name="矩形 4">
            <a:extLst>
              <a:ext uri="{FF2B5EF4-FFF2-40B4-BE49-F238E27FC236}">
                <a16:creationId xmlns:a16="http://schemas.microsoft.com/office/drawing/2014/main" id="{D77EF54F-281E-284A-A8A3-2A5D4D7D046E}"/>
              </a:ext>
            </a:extLst>
          </p:cNvPr>
          <p:cNvSpPr/>
          <p:nvPr/>
        </p:nvSpPr>
        <p:spPr>
          <a:xfrm>
            <a:off x="853567" y="4028776"/>
            <a:ext cx="10239337" cy="874470"/>
          </a:xfrm>
          <a:prstGeom prst="rect">
            <a:avLst/>
          </a:prstGeom>
        </p:spPr>
        <p:txBody>
          <a:bodyPr wrap="square">
            <a:spAutoFit/>
          </a:bodyPr>
          <a:lstStyle/>
          <a:p>
            <a:pPr marL="285750" indent="-285750">
              <a:lnSpc>
                <a:spcPct val="150000"/>
              </a:lnSpc>
              <a:buClr>
                <a:srgbClr val="6FC4F7"/>
              </a:buClr>
              <a:buFont typeface="Arial" panose="020B0604020202020204" pitchFamily="34" charset="0"/>
              <a:buChar char="•"/>
            </a:pPr>
            <a:r>
              <a:rPr lang="zh-CN" altLang="en-US" b="1" dirty="0">
                <a:solidFill>
                  <a:srgbClr val="374154"/>
                </a:solidFill>
                <a:latin typeface="Gill Sans MT" panose="020B0502020104020203" pitchFamily="34" charset="0"/>
                <a:ea typeface="Microsoft YaHei" panose="020B0503020204020204" pitchFamily="34" charset="-122"/>
              </a:rPr>
              <a:t>隐式依赖</a:t>
            </a:r>
            <a:r>
              <a:rPr lang="zh-CN" altLang="en-US" dirty="0">
                <a:solidFill>
                  <a:srgbClr val="374154"/>
                </a:solidFill>
                <a:latin typeface="Gill Sans MT" panose="020B0502020104020203" pitchFamily="34" charset="0"/>
                <a:ea typeface="Microsoft YaHei" panose="020B0503020204020204" pitchFamily="34" charset="-122"/>
              </a:rPr>
              <a:t>：转换或者分析</a:t>
            </a:r>
            <a:r>
              <a:rPr lang="en-US" altLang="zh-CN" dirty="0">
                <a:solidFill>
                  <a:srgbClr val="374154"/>
                </a:solidFill>
                <a:latin typeface="Gill Sans MT" panose="020B0502020104020203" pitchFamily="34" charset="0"/>
                <a:ea typeface="Microsoft YaHei" panose="020B0503020204020204" pitchFamily="34" charset="-122"/>
              </a:rPr>
              <a:t>Pass</a:t>
            </a:r>
            <a:r>
              <a:rPr lang="zh-CN" altLang="en-US" dirty="0">
                <a:solidFill>
                  <a:srgbClr val="374154"/>
                </a:solidFill>
                <a:latin typeface="Gill Sans MT" panose="020B0502020104020203" pitchFamily="34" charset="0"/>
                <a:ea typeface="Microsoft YaHei" panose="020B0503020204020204" pitchFamily="34" charset="-122"/>
              </a:rPr>
              <a:t>要求</a:t>
            </a:r>
            <a:r>
              <a:rPr lang="en-US" altLang="zh-CN" dirty="0">
                <a:solidFill>
                  <a:srgbClr val="374154"/>
                </a:solidFill>
                <a:latin typeface="Gill Sans MT" panose="020B0502020104020203" pitchFamily="34" charset="0"/>
                <a:ea typeface="Microsoft YaHei" panose="020B0503020204020204" pitchFamily="34" charset="-122"/>
              </a:rPr>
              <a:t>IR</a:t>
            </a:r>
            <a:r>
              <a:rPr lang="zh-CN" altLang="en-US" dirty="0">
                <a:solidFill>
                  <a:srgbClr val="374154"/>
                </a:solidFill>
                <a:latin typeface="Gill Sans MT" panose="020B0502020104020203" pitchFamily="34" charset="0"/>
                <a:ea typeface="Microsoft YaHei" panose="020B0503020204020204" pitchFamily="34" charset="-122"/>
              </a:rPr>
              <a:t>代码运用特定表达式。需要手动地以正确的顺序把这个</a:t>
            </a:r>
            <a:r>
              <a:rPr lang="en-US" altLang="zh-CN" dirty="0">
                <a:solidFill>
                  <a:srgbClr val="374154"/>
                </a:solidFill>
                <a:latin typeface="Gill Sans MT" panose="020B0502020104020203" pitchFamily="34" charset="0"/>
                <a:ea typeface="Microsoft YaHei" panose="020B0503020204020204" pitchFamily="34" charset="-122"/>
              </a:rPr>
              <a:t>Pass</a:t>
            </a:r>
            <a:r>
              <a:rPr lang="zh-CN" altLang="en-US" dirty="0">
                <a:solidFill>
                  <a:srgbClr val="374154"/>
                </a:solidFill>
                <a:latin typeface="Gill Sans MT" panose="020B0502020104020203" pitchFamily="34" charset="0"/>
                <a:ea typeface="Microsoft YaHei" panose="020B0503020204020204" pitchFamily="34" charset="-122"/>
              </a:rPr>
              <a:t>加到</a:t>
            </a:r>
            <a:r>
              <a:rPr lang="en-US" altLang="zh-CN" dirty="0">
                <a:solidFill>
                  <a:srgbClr val="374154"/>
                </a:solidFill>
                <a:latin typeface="Gill Sans MT" panose="020B0502020104020203" pitchFamily="34" charset="0"/>
                <a:ea typeface="Microsoft YaHei" panose="020B0503020204020204" pitchFamily="34" charset="-122"/>
              </a:rPr>
              <a:t>Pass</a:t>
            </a:r>
            <a:r>
              <a:rPr lang="zh-CN" altLang="en-US" dirty="0">
                <a:solidFill>
                  <a:srgbClr val="374154"/>
                </a:solidFill>
                <a:latin typeface="Gill Sans MT" panose="020B0502020104020203" pitchFamily="34" charset="0"/>
                <a:ea typeface="Microsoft YaHei" panose="020B0503020204020204" pitchFamily="34" charset="-122"/>
              </a:rPr>
              <a:t>队列中，通过命令行工具（</a:t>
            </a:r>
            <a:r>
              <a:rPr lang="en-US" altLang="zh-CN" dirty="0">
                <a:solidFill>
                  <a:srgbClr val="374154"/>
                </a:solidFill>
                <a:latin typeface="Gill Sans MT" panose="020B0502020104020203" pitchFamily="34" charset="0"/>
                <a:ea typeface="Microsoft YaHei" panose="020B0503020204020204" pitchFamily="34" charset="-122"/>
              </a:rPr>
              <a:t>clang</a:t>
            </a:r>
            <a:r>
              <a:rPr lang="zh-CN" altLang="en-US" dirty="0">
                <a:solidFill>
                  <a:srgbClr val="374154"/>
                </a:solidFill>
                <a:latin typeface="Gill Sans MT" panose="020B0502020104020203" pitchFamily="34" charset="0"/>
                <a:ea typeface="Microsoft YaHei" panose="020B0503020204020204" pitchFamily="34" charset="-122"/>
              </a:rPr>
              <a:t>或者</a:t>
            </a:r>
            <a:r>
              <a:rPr lang="en-US" altLang="zh-CN" dirty="0">
                <a:solidFill>
                  <a:srgbClr val="374154"/>
                </a:solidFill>
                <a:latin typeface="Gill Sans MT" panose="020B0502020104020203" pitchFamily="34" charset="0"/>
                <a:ea typeface="Microsoft YaHei" panose="020B0503020204020204" pitchFamily="34" charset="-122"/>
              </a:rPr>
              <a:t>opt</a:t>
            </a:r>
            <a:r>
              <a:rPr lang="zh-CN" altLang="en-US" dirty="0">
                <a:solidFill>
                  <a:srgbClr val="374154"/>
                </a:solidFill>
                <a:latin typeface="Gill Sans MT" panose="020B0502020104020203" pitchFamily="34" charset="0"/>
                <a:ea typeface="Microsoft YaHei" panose="020B0503020204020204" pitchFamily="34" charset="-122"/>
              </a:rPr>
              <a:t>）或者</a:t>
            </a:r>
            <a:r>
              <a:rPr lang="en-US" altLang="zh-CN" dirty="0">
                <a:solidFill>
                  <a:srgbClr val="374154"/>
                </a:solidFill>
                <a:latin typeface="Gill Sans MT" panose="020B0502020104020203" pitchFamily="34" charset="0"/>
                <a:ea typeface="Microsoft YaHei" panose="020B0503020204020204" pitchFamily="34" charset="-122"/>
              </a:rPr>
              <a:t>Pass</a:t>
            </a:r>
            <a:r>
              <a:rPr lang="zh-CN" altLang="en-US" dirty="0">
                <a:solidFill>
                  <a:srgbClr val="374154"/>
                </a:solidFill>
                <a:latin typeface="Gill Sans MT" panose="020B0502020104020203" pitchFamily="34" charset="0"/>
                <a:ea typeface="Microsoft YaHei" panose="020B0503020204020204" pitchFamily="34" charset="-122"/>
              </a:rPr>
              <a:t>管理器。</a:t>
            </a:r>
          </a:p>
        </p:txBody>
      </p:sp>
    </p:spTree>
    <p:extLst>
      <p:ext uri="{BB962C8B-B14F-4D97-AF65-F5344CB8AC3E}">
        <p14:creationId xmlns:p14="http://schemas.microsoft.com/office/powerpoint/2010/main" val="92176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Pass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API</a:t>
            </a:r>
            <a:endParaRPr kumimoji="1" lang="zh-CN" altLang="en-US" dirty="0">
              <a:latin typeface="Futura Medium" panose="020B0602020204020303" pitchFamily="34" charset="-79"/>
              <a:cs typeface="Futura Medium" panose="020B0602020204020303" pitchFamily="34" charset="-79"/>
            </a:endParaRPr>
          </a:p>
        </p:txBody>
      </p:sp>
      <p:sp>
        <p:nvSpPr>
          <p:cNvPr id="6" name="矩形 5">
            <a:extLst>
              <a:ext uri="{FF2B5EF4-FFF2-40B4-BE49-F238E27FC236}">
                <a16:creationId xmlns:a16="http://schemas.microsoft.com/office/drawing/2014/main" id="{EBC60180-316F-974C-806B-CA0EA30C6F9B}"/>
              </a:ext>
            </a:extLst>
          </p:cNvPr>
          <p:cNvSpPr/>
          <p:nvPr/>
        </p:nvSpPr>
        <p:spPr>
          <a:xfrm>
            <a:off x="827596" y="1523795"/>
            <a:ext cx="10729192" cy="2674707"/>
          </a:xfrm>
          <a:prstGeom prst="rect">
            <a:avLst/>
          </a:prstGeom>
        </p:spPr>
        <p:txBody>
          <a:bodyPr wrap="square">
            <a:spAutoFit/>
          </a:bodyPr>
          <a:lstStyle/>
          <a:p>
            <a:pPr>
              <a:lnSpc>
                <a:spcPct val="150000"/>
              </a:lnSpc>
            </a:pP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类是实现优化的主要资源。然而，我们从不直接使用它，而是通过清楚的子类使用它。当实现一个</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时，你应该选择适合你的</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的最佳粒度，适合此粒度的最佳子类，例如基于函数、模块、循环、强联通区域，等等。常见的这些子类如下：</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en-US" altLang="zh-CN" sz="2000" dirty="0" err="1">
                <a:solidFill>
                  <a:srgbClr val="374154"/>
                </a:solidFill>
              </a:rPr>
              <a:t>ModulePass</a:t>
            </a:r>
            <a:endParaRPr lang="en-US" altLang="zh-CN" sz="2000" dirty="0">
              <a:solidFill>
                <a:srgbClr val="374154"/>
              </a:solidFill>
            </a:endParaRPr>
          </a:p>
          <a:p>
            <a:pPr marL="285750" indent="-285750">
              <a:lnSpc>
                <a:spcPct val="150000"/>
              </a:lnSpc>
              <a:buFont typeface="Arial" panose="020B0604020202020204" pitchFamily="34" charset="0"/>
              <a:buChar char="•"/>
            </a:pPr>
            <a:r>
              <a:rPr lang="en-US" altLang="zh-CN" sz="2000" dirty="0" err="1">
                <a:solidFill>
                  <a:srgbClr val="374154"/>
                </a:solidFill>
              </a:rPr>
              <a:t>FunctionPass</a:t>
            </a:r>
            <a:endParaRPr lang="en-US" altLang="zh-CN" sz="2000" dirty="0">
              <a:solidFill>
                <a:srgbClr val="374154"/>
              </a:solidFill>
            </a:endParaRPr>
          </a:p>
          <a:p>
            <a:pPr marL="285750" indent="-285750">
              <a:lnSpc>
                <a:spcPct val="150000"/>
              </a:lnSpc>
              <a:buFont typeface="Arial" panose="020B0604020202020204" pitchFamily="34" charset="0"/>
              <a:buChar char="•"/>
            </a:pPr>
            <a:r>
              <a:rPr lang="en-US" altLang="zh-CN" sz="2000" dirty="0" err="1">
                <a:solidFill>
                  <a:srgbClr val="374154"/>
                </a:solidFill>
              </a:rPr>
              <a:t>BasicBlockPass</a:t>
            </a:r>
            <a:endParaRPr lang="zh-CN" altLang="en-US" sz="2000" kern="0"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38348457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后端</a:t>
            </a:r>
          </a:p>
        </p:txBody>
      </p:sp>
    </p:spTree>
    <p:extLst>
      <p:ext uri="{BB962C8B-B14F-4D97-AF65-F5344CB8AC3E}">
        <p14:creationId xmlns:p14="http://schemas.microsoft.com/office/powerpoint/2010/main" val="12773164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40020336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23129" y="2420888"/>
            <a:ext cx="11964485" cy="3384376"/>
          </a:xfrm>
          <a:prstGeom prst="rect">
            <a:avLst/>
          </a:prstGeom>
        </p:spPr>
      </p:pic>
      <p:sp>
        <p:nvSpPr>
          <p:cNvPr id="4" name="矩形 3">
            <a:extLst>
              <a:ext uri="{FF2B5EF4-FFF2-40B4-BE49-F238E27FC236}">
                <a16:creationId xmlns:a16="http://schemas.microsoft.com/office/drawing/2014/main" id="{532DAED6-46E9-7D4A-9AD6-2EAC4AB9BE96}"/>
              </a:ext>
            </a:extLst>
          </p:cNvPr>
          <p:cNvSpPr/>
          <p:nvPr/>
        </p:nvSpPr>
        <p:spPr>
          <a:xfrm>
            <a:off x="733785" y="1555835"/>
            <a:ext cx="10729192" cy="369332"/>
          </a:xfrm>
          <a:prstGeom prst="rect">
            <a:avLst/>
          </a:prstGeom>
        </p:spPr>
        <p:txBody>
          <a:bodyPr wrap="square">
            <a:spAutoFit/>
          </a:bodyPr>
          <a:lstStyle/>
          <a:p>
            <a:r>
              <a:rPr lang="zh-CN" altLang="en-US" dirty="0">
                <a:solidFill>
                  <a:srgbClr val="374154"/>
                </a:solidFill>
                <a:latin typeface="Gill Sans MT" panose="020B0502020104020203" pitchFamily="34" charset="0"/>
                <a:ea typeface="+mj-ea"/>
              </a:rPr>
              <a:t>后端由一套分析和转换 </a:t>
            </a:r>
            <a:r>
              <a:rPr lang="en-US" altLang="zh-CN" dirty="0">
                <a:solidFill>
                  <a:srgbClr val="374154"/>
                </a:solidFill>
                <a:latin typeface="Gill Sans MT" panose="020B0502020104020203" pitchFamily="34" charset="0"/>
                <a:ea typeface="+mj-ea"/>
              </a:rPr>
              <a:t>Pass</a:t>
            </a:r>
            <a:r>
              <a:rPr lang="zh-CN" altLang="en-US" dirty="0">
                <a:solidFill>
                  <a:srgbClr val="374154"/>
                </a:solidFill>
                <a:latin typeface="Gill Sans MT" panose="020B0502020104020203" pitchFamily="34" charset="0"/>
                <a:ea typeface="+mj-ea"/>
              </a:rPr>
              <a:t> 组成，它们的任务是</a:t>
            </a:r>
            <a:r>
              <a:rPr lang="zh-CN" altLang="en-US" dirty="0">
                <a:solidFill>
                  <a:srgbClr val="374154"/>
                </a:solidFill>
                <a:highlight>
                  <a:srgbClr val="FFFF00"/>
                </a:highlight>
                <a:latin typeface="Gill Sans MT" panose="020B0502020104020203" pitchFamily="34" charset="0"/>
                <a:ea typeface="+mj-ea"/>
              </a:rPr>
              <a:t>代码生成</a:t>
            </a:r>
            <a:r>
              <a:rPr lang="zh-CN" altLang="en-US" dirty="0">
                <a:solidFill>
                  <a:srgbClr val="374154"/>
                </a:solidFill>
                <a:latin typeface="Gill Sans MT" panose="020B0502020104020203" pitchFamily="34" charset="0"/>
                <a:ea typeface="+mj-ea"/>
              </a:rPr>
              <a:t>，即将</a:t>
            </a:r>
            <a:r>
              <a:rPr lang="en-US" altLang="zh-CN" dirty="0">
                <a:solidFill>
                  <a:srgbClr val="374154"/>
                </a:solidFill>
                <a:latin typeface="Gill Sans MT" panose="020B0502020104020203" pitchFamily="34" charset="0"/>
                <a:ea typeface="+mj-ea"/>
              </a:rPr>
              <a:t>LLVM</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IR</a:t>
            </a:r>
            <a:r>
              <a:rPr lang="zh-CN" altLang="en-US" dirty="0">
                <a:solidFill>
                  <a:srgbClr val="374154"/>
                </a:solidFill>
                <a:latin typeface="Gill Sans MT" panose="020B0502020104020203" pitchFamily="34" charset="0"/>
                <a:ea typeface="+mj-ea"/>
              </a:rPr>
              <a:t>变换为目标代码（或者汇编）</a:t>
            </a:r>
          </a:p>
        </p:txBody>
      </p:sp>
    </p:spTree>
    <p:extLst>
      <p:ext uri="{BB962C8B-B14F-4D97-AF65-F5344CB8AC3E}">
        <p14:creationId xmlns:p14="http://schemas.microsoft.com/office/powerpoint/2010/main" val="3750690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ECA1-C6C4-494E-89AB-3E7C30343641}"/>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Backend</a:t>
            </a:r>
            <a:r>
              <a:rPr kumimoji="1" lang="zh-CN" altLang="en-US" dirty="0"/>
              <a:t> </a:t>
            </a:r>
            <a:r>
              <a:rPr kumimoji="1" lang="en-US" altLang="zh-CN" dirty="0"/>
              <a:t>Pass</a:t>
            </a:r>
            <a:endParaRPr kumimoji="1" lang="zh-CN" altLang="en-US" dirty="0"/>
          </a:p>
        </p:txBody>
      </p:sp>
      <p:sp>
        <p:nvSpPr>
          <p:cNvPr id="6" name="矩形 5">
            <a:extLst>
              <a:ext uri="{FF2B5EF4-FFF2-40B4-BE49-F238E27FC236}">
                <a16:creationId xmlns:a16="http://schemas.microsoft.com/office/drawing/2014/main" id="{EBC60180-316F-974C-806B-CA0EA30C6F9B}"/>
              </a:ext>
            </a:extLst>
          </p:cNvPr>
          <p:cNvSpPr/>
          <p:nvPr/>
        </p:nvSpPr>
        <p:spPr>
          <a:xfrm>
            <a:off x="827596" y="1523795"/>
            <a:ext cx="10729192" cy="874470"/>
          </a:xfrm>
          <a:prstGeom prst="rect">
            <a:avLst/>
          </a:prstGeom>
        </p:spPr>
        <p:txBody>
          <a:bodyPr wrap="square">
            <a:spAutoFit/>
          </a:bodyPr>
          <a:lstStyle/>
          <a:p>
            <a:pPr>
              <a:lnSpc>
                <a:spcPct val="150000"/>
              </a:lnSpc>
            </a:pPr>
            <a:r>
              <a:rPr lang="zh-CN" altLang="en-US" dirty="0">
                <a:solidFill>
                  <a:srgbClr val="374154"/>
                </a:solidFill>
                <a:latin typeface="Gill Sans MT" panose="020B0502020104020203" pitchFamily="34" charset="0"/>
                <a:ea typeface="+mj-ea"/>
              </a:rPr>
              <a:t>整个后端流水线用到了四种不同层次的指令表示：</a:t>
            </a:r>
            <a:endParaRPr lang="en-US" altLang="zh-CN" dirty="0">
              <a:solidFill>
                <a:srgbClr val="374154"/>
              </a:solidFill>
              <a:latin typeface="Gill Sans MT" panose="020B0502020104020203" pitchFamily="34" charset="0"/>
              <a:ea typeface="+mj-ea"/>
            </a:endParaRPr>
          </a:p>
          <a:p>
            <a:pPr marL="285750" indent="-285750">
              <a:lnSpc>
                <a:spcPct val="150000"/>
              </a:lnSpc>
              <a:buFont typeface="Arial" panose="020B0604020202020204" pitchFamily="34" charset="0"/>
              <a:buChar char="•"/>
            </a:pPr>
            <a:r>
              <a:rPr lang="zh-CN" altLang="en-US" kern="0" dirty="0">
                <a:solidFill>
                  <a:srgbClr val="374154"/>
                </a:solidFill>
                <a:latin typeface="Gill Sans MT" panose="020B0502020104020203" pitchFamily="34" charset="0"/>
                <a:ea typeface="微软雅黑" pitchFamily="34" charset="-122"/>
              </a:rPr>
              <a:t>内存中的</a:t>
            </a:r>
            <a:r>
              <a:rPr lang="en-US" altLang="zh-CN" kern="0" dirty="0">
                <a:solidFill>
                  <a:srgbClr val="374154"/>
                </a:solidFill>
                <a:latin typeface="Gill Sans MT" panose="020B0502020104020203" pitchFamily="34" charset="0"/>
                <a:ea typeface="微软雅黑" pitchFamily="34" charset="-122"/>
              </a:rPr>
              <a:t>LLVM IR</a:t>
            </a:r>
            <a:r>
              <a:rPr lang="zh-CN" altLang="en-US" kern="0" dirty="0">
                <a:solidFill>
                  <a:srgbClr val="374154"/>
                </a:solidFill>
                <a:latin typeface="Gill Sans MT" panose="020B0502020104020203" pitchFamily="34" charset="0"/>
                <a:ea typeface="微软雅黑" pitchFamily="34" charset="-122"/>
              </a:rPr>
              <a:t>，</a:t>
            </a:r>
            <a:r>
              <a:rPr lang="en-US" altLang="zh-CN" kern="0" dirty="0" err="1">
                <a:solidFill>
                  <a:srgbClr val="374154"/>
                </a:solidFill>
                <a:latin typeface="Gill Sans MT" panose="020B0502020104020203" pitchFamily="34" charset="0"/>
                <a:ea typeface="微软雅黑" pitchFamily="34" charset="-122"/>
              </a:rPr>
              <a:t>SelectionDAG</a:t>
            </a:r>
            <a:r>
              <a:rPr lang="zh-CN" altLang="en-US" kern="0" dirty="0">
                <a:solidFill>
                  <a:srgbClr val="374154"/>
                </a:solidFill>
                <a:latin typeface="Gill Sans MT" panose="020B0502020104020203" pitchFamily="34" charset="0"/>
                <a:ea typeface="微软雅黑" pitchFamily="34" charset="-122"/>
              </a:rPr>
              <a:t> 节点，</a:t>
            </a:r>
            <a:r>
              <a:rPr lang="en-US" altLang="zh-CN" kern="0" dirty="0" err="1">
                <a:solidFill>
                  <a:srgbClr val="374154"/>
                </a:solidFill>
                <a:latin typeface="Gill Sans MT" panose="020B0502020104020203" pitchFamily="34" charset="0"/>
                <a:ea typeface="微软雅黑" pitchFamily="34" charset="-122"/>
              </a:rPr>
              <a:t>MachineInstr</a:t>
            </a:r>
            <a:r>
              <a:rPr lang="zh-CN" altLang="en-US" kern="0" dirty="0">
                <a:solidFill>
                  <a:srgbClr val="374154"/>
                </a:solidFill>
                <a:latin typeface="Gill Sans MT" panose="020B0502020104020203" pitchFamily="34" charset="0"/>
                <a:ea typeface="微软雅黑" pitchFamily="34" charset="-122"/>
              </a:rPr>
              <a:t>，和 </a:t>
            </a:r>
            <a:r>
              <a:rPr lang="en-US" altLang="zh-CN" kern="0" dirty="0" err="1">
                <a:solidFill>
                  <a:srgbClr val="374154"/>
                </a:solidFill>
                <a:latin typeface="Gill Sans MT" panose="020B0502020104020203" pitchFamily="34" charset="0"/>
                <a:ea typeface="微软雅黑" pitchFamily="34" charset="-122"/>
              </a:rPr>
              <a:t>MCInst</a:t>
            </a:r>
            <a:r>
              <a:rPr lang="zh-CN" altLang="en-US" kern="0" dirty="0">
                <a:solidFill>
                  <a:srgbClr val="374154"/>
                </a:solidFill>
                <a:latin typeface="Gill Sans MT" panose="020B0502020104020203" pitchFamily="34" charset="0"/>
                <a:ea typeface="微软雅黑" pitchFamily="34" charset="-122"/>
              </a:rPr>
              <a:t>。</a:t>
            </a:r>
          </a:p>
        </p:txBody>
      </p:sp>
      <p:pic>
        <p:nvPicPr>
          <p:cNvPr id="3" name="图片 2">
            <a:extLst>
              <a:ext uri="{FF2B5EF4-FFF2-40B4-BE49-F238E27FC236}">
                <a16:creationId xmlns:a16="http://schemas.microsoft.com/office/drawing/2014/main" id="{5C879EA4-629B-1C4A-A8DE-739FDA6AE272}"/>
              </a:ext>
            </a:extLst>
          </p:cNvPr>
          <p:cNvPicPr>
            <a:picLocks noChangeAspect="1"/>
          </p:cNvPicPr>
          <p:nvPr/>
        </p:nvPicPr>
        <p:blipFill>
          <a:blip r:embed="rId2"/>
          <a:stretch>
            <a:fillRect/>
          </a:stretch>
        </p:blipFill>
        <p:spPr>
          <a:xfrm>
            <a:off x="1355572" y="2996952"/>
            <a:ext cx="9499600" cy="2755900"/>
          </a:xfrm>
          <a:prstGeom prst="rect">
            <a:avLst/>
          </a:prstGeom>
        </p:spPr>
      </p:pic>
    </p:spTree>
    <p:extLst>
      <p:ext uri="{BB962C8B-B14F-4D97-AF65-F5344CB8AC3E}">
        <p14:creationId xmlns:p14="http://schemas.microsoft.com/office/powerpoint/2010/main" val="9548676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Selection</a:t>
            </a:r>
            <a:r>
              <a:rPr lang="zh-CN" altLang="en-US" b="0" dirty="0"/>
              <a:t> </a:t>
            </a:r>
            <a:r>
              <a:rPr lang="zh-CN" altLang="en-US" dirty="0"/>
              <a:t>指令选择</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内存中 </a:t>
            </a:r>
            <a:r>
              <a:rPr lang="en-US" altLang="zh-CN" dirty="0"/>
              <a:t>LLVM</a:t>
            </a:r>
            <a:r>
              <a:rPr lang="zh-CN" altLang="en-US" dirty="0"/>
              <a:t> </a:t>
            </a:r>
            <a:r>
              <a:rPr lang="en-US" altLang="zh-CN" dirty="0"/>
              <a:t>IR</a:t>
            </a:r>
            <a:r>
              <a:rPr lang="zh-CN" altLang="en-US" dirty="0"/>
              <a:t> 变换为目标特定 </a:t>
            </a:r>
            <a:r>
              <a:rPr lang="en-US" altLang="zh-CN" dirty="0" err="1"/>
              <a:t>SelectionDAG</a:t>
            </a:r>
            <a:r>
              <a:rPr lang="zh-CN" altLang="en-US" dirty="0"/>
              <a:t> 节点；</a:t>
            </a:r>
            <a:endParaRPr lang="en-US" altLang="zh-CN" dirty="0"/>
          </a:p>
          <a:p>
            <a:pPr>
              <a:lnSpc>
                <a:spcPct val="150000"/>
              </a:lnSpc>
            </a:pPr>
            <a:r>
              <a:rPr lang="zh-CN" altLang="en-US" dirty="0"/>
              <a:t>每个</a:t>
            </a:r>
            <a:r>
              <a:rPr lang="en-US" altLang="zh-CN" dirty="0"/>
              <a:t>DAG</a:t>
            </a:r>
            <a:r>
              <a:rPr lang="zh-CN" altLang="en-US" dirty="0"/>
              <a:t>能够表示单一基本块的计算；</a:t>
            </a:r>
            <a:endParaRPr lang="en-US" altLang="zh-CN" dirty="0"/>
          </a:p>
          <a:p>
            <a:pPr>
              <a:lnSpc>
                <a:spcPct val="150000"/>
              </a:lnSpc>
            </a:pPr>
            <a:r>
              <a:rPr lang="zh-CN" altLang="en-US" dirty="0"/>
              <a:t>节点表示指令，而边编码了指令间的数据流依赖；</a:t>
            </a:r>
            <a:endParaRPr lang="en-US" altLang="zh-CN" sz="1400" dirty="0"/>
          </a:p>
          <a:p>
            <a:pPr>
              <a:lnSpc>
                <a:spcPct val="150000"/>
              </a:lnSpc>
            </a:pPr>
            <a:r>
              <a:rPr lang="zh-CN" altLang="en-US" b="1" dirty="0"/>
              <a:t>让</a:t>
            </a:r>
            <a:r>
              <a:rPr lang="en-US" altLang="zh-CN" b="1" dirty="0"/>
              <a:t>LLVM</a:t>
            </a:r>
            <a:r>
              <a:rPr lang="zh-CN" altLang="en-US" b="1" dirty="0"/>
              <a:t>代码生成程序库能够运用基于树的模式匹配指令选择算法。</a:t>
            </a:r>
            <a:endParaRPr lang="zh-CN" altLang="en-US" sz="1400" b="1" dirty="0"/>
          </a:p>
        </p:txBody>
      </p:sp>
      <p:pic>
        <p:nvPicPr>
          <p:cNvPr id="4" name="图片 3">
            <a:extLst>
              <a:ext uri="{FF2B5EF4-FFF2-40B4-BE49-F238E27FC236}">
                <a16:creationId xmlns:a16="http://schemas.microsoft.com/office/drawing/2014/main" id="{D6A12A4D-241C-124A-846F-0FB628E82FD6}"/>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185001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1</a:t>
            </a:r>
            <a:r>
              <a:rPr lang="zh-CN" altLang="en-US" dirty="0"/>
              <a:t>次指令调度（</a:t>
            </a:r>
            <a:r>
              <a:rPr lang="en-US" altLang="zh-CN" dirty="0"/>
              <a:t>Instruction Scheduling</a:t>
            </a:r>
            <a:r>
              <a:rPr lang="zh-CN" altLang="en-US" dirty="0"/>
              <a:t>），也称为前寄存器分配（</a:t>
            </a:r>
            <a:r>
              <a:rPr lang="en-US" altLang="zh-CN" dirty="0"/>
              <a:t>RA</a:t>
            </a:r>
            <a:r>
              <a:rPr lang="zh-CN" altLang="en-US" dirty="0"/>
              <a:t>）调度；</a:t>
            </a:r>
            <a:endParaRPr lang="en-US" altLang="zh-CN" dirty="0"/>
          </a:p>
          <a:p>
            <a:pPr>
              <a:lnSpc>
                <a:spcPct val="150000"/>
              </a:lnSpc>
            </a:pPr>
            <a:r>
              <a:rPr lang="zh-CN" altLang="en-US" dirty="0"/>
              <a:t>对指令排序，同时尝试发现尽可能多的指令层次的并行；</a:t>
            </a:r>
            <a:endParaRPr lang="en-US" altLang="zh-CN" dirty="0"/>
          </a:p>
          <a:p>
            <a:pPr>
              <a:lnSpc>
                <a:spcPct val="150000"/>
              </a:lnSpc>
            </a:pPr>
            <a:r>
              <a:rPr lang="zh-CN" altLang="en-US" dirty="0"/>
              <a:t>然后指令被变换为</a:t>
            </a:r>
            <a:r>
              <a:rPr lang="en-US" altLang="zh-CN" dirty="0"/>
              <a:t>MachineInstr</a:t>
            </a:r>
            <a:r>
              <a:rPr lang="zh-CN" altLang="en-US" dirty="0"/>
              <a:t>三地址表示。</a:t>
            </a:r>
            <a:endParaRPr lang="zh-CN" altLang="en-US" sz="1400" dirty="0"/>
          </a:p>
        </p:txBody>
      </p:sp>
      <p:pic>
        <p:nvPicPr>
          <p:cNvPr id="4" name="图片 3">
            <a:extLst>
              <a:ext uri="{FF2B5EF4-FFF2-40B4-BE49-F238E27FC236}">
                <a16:creationId xmlns:a16="http://schemas.microsoft.com/office/drawing/2014/main" id="{577F42DA-BF00-084D-A524-069DFAF26571}"/>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271947519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Register Allocation</a:t>
            </a:r>
            <a:r>
              <a:rPr lang="zh-CN" altLang="en-US" b="0" dirty="0"/>
              <a:t> </a:t>
            </a:r>
            <a:r>
              <a:rPr lang="zh-CN" altLang="en-US" dirty="0"/>
              <a:t>寄存器分配</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en-US" altLang="zh-CN" dirty="0"/>
              <a:t>LLVMIR</a:t>
            </a:r>
            <a:r>
              <a:rPr lang="zh-CN" altLang="en-US" dirty="0"/>
              <a:t> 两个中哟特性之一：</a:t>
            </a:r>
            <a:r>
              <a:rPr lang="en-US" altLang="zh-CN" dirty="0"/>
              <a:t>LLVM IR</a:t>
            </a:r>
            <a:r>
              <a:rPr lang="zh-CN" altLang="en-US" dirty="0"/>
              <a:t> 寄存器集是无限；</a:t>
            </a:r>
            <a:endParaRPr lang="en-US" altLang="zh-CN" dirty="0"/>
          </a:p>
          <a:p>
            <a:pPr>
              <a:lnSpc>
                <a:spcPct val="150000"/>
              </a:lnSpc>
            </a:pPr>
            <a:r>
              <a:rPr lang="zh-CN" altLang="en-US" dirty="0"/>
              <a:t>这个性质一直保持着，直到寄存器分配（</a:t>
            </a:r>
            <a:r>
              <a:rPr lang="en-US" altLang="zh-CN" dirty="0"/>
              <a:t>Register Allocation</a:t>
            </a:r>
            <a:r>
              <a:rPr lang="zh-CN" altLang="en-US" dirty="0"/>
              <a:t>）；</a:t>
            </a:r>
            <a:endParaRPr lang="en-US" altLang="zh-CN" dirty="0"/>
          </a:p>
          <a:p>
            <a:pPr>
              <a:lnSpc>
                <a:spcPct val="150000"/>
              </a:lnSpc>
            </a:pPr>
            <a:r>
              <a:rPr lang="zh-CN" altLang="en-US" dirty="0"/>
              <a:t>寄存器分配将无限的虚拟寄存器引用转换为有限的目标特定的寄存器集；</a:t>
            </a:r>
            <a:endParaRPr lang="en-US" altLang="zh-CN" dirty="0"/>
          </a:p>
          <a:p>
            <a:pPr>
              <a:lnSpc>
                <a:spcPct val="150000"/>
              </a:lnSpc>
            </a:pPr>
            <a:r>
              <a:rPr lang="zh-CN" altLang="en-US" dirty="0"/>
              <a:t>寄存器不够时挤出（</a:t>
            </a:r>
            <a:r>
              <a:rPr lang="en-US" altLang="zh-CN" dirty="0"/>
              <a:t>spill</a:t>
            </a:r>
            <a:r>
              <a:rPr lang="zh-CN" altLang="en-US" dirty="0"/>
              <a:t>）到内存。</a:t>
            </a:r>
            <a:endParaRPr lang="zh-CN" altLang="en-US" sz="1400" dirty="0"/>
          </a:p>
        </p:txBody>
      </p:sp>
      <p:pic>
        <p:nvPicPr>
          <p:cNvPr id="4" name="图片 3">
            <a:extLst>
              <a:ext uri="{FF2B5EF4-FFF2-40B4-BE49-F238E27FC236}">
                <a16:creationId xmlns:a16="http://schemas.microsoft.com/office/drawing/2014/main" id="{4C7D6F7D-6DDD-7F4C-9F7C-ABF5DE70059D}"/>
              </a:ext>
            </a:extLst>
          </p:cNvPr>
          <p:cNvPicPr>
            <a:picLocks noChangeAspect="1"/>
          </p:cNvPicPr>
          <p:nvPr/>
        </p:nvPicPr>
        <p:blipFill>
          <a:blip r:embed="rId2"/>
          <a:stretch>
            <a:fillRect/>
          </a:stretch>
        </p:blipFill>
        <p:spPr>
          <a:xfrm>
            <a:off x="1129829" y="3429000"/>
            <a:ext cx="9499600" cy="2755900"/>
          </a:xfrm>
          <a:prstGeom prst="rect">
            <a:avLst/>
          </a:prstGeom>
        </p:spPr>
      </p:pic>
    </p:spTree>
    <p:extLst>
      <p:ext uri="{BB962C8B-B14F-4D97-AF65-F5344CB8AC3E}">
        <p14:creationId xmlns:p14="http://schemas.microsoft.com/office/powerpoint/2010/main" val="1766620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Instruction Scheduling</a:t>
            </a:r>
            <a:r>
              <a:rPr lang="zh-CN" altLang="en-US" b="0" dirty="0"/>
              <a:t> </a:t>
            </a:r>
            <a:r>
              <a:rPr lang="zh-CN" altLang="en-US" dirty="0"/>
              <a:t>指令调度</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第</a:t>
            </a:r>
            <a:r>
              <a:rPr lang="en-US" altLang="zh-CN" dirty="0"/>
              <a:t>2</a:t>
            </a:r>
            <a:r>
              <a:rPr lang="zh-CN" altLang="en-US" dirty="0"/>
              <a:t>次指令调度，也称为后寄存器分配（</a:t>
            </a:r>
            <a:r>
              <a:rPr lang="en-US" altLang="zh-CN" dirty="0"/>
              <a:t>RA</a:t>
            </a:r>
            <a:r>
              <a:rPr lang="zh-CN" altLang="en-US" dirty="0"/>
              <a:t>）调度；</a:t>
            </a:r>
            <a:endParaRPr lang="en-US" altLang="zh-CN" dirty="0"/>
          </a:p>
          <a:p>
            <a:pPr>
              <a:lnSpc>
                <a:spcPct val="150000"/>
              </a:lnSpc>
            </a:pPr>
            <a:r>
              <a:rPr lang="zh-CN" altLang="en-US" dirty="0"/>
              <a:t>此时可获得真实的寄存器信息，某些类型寄存器存在延迟，它们可被用以改进指令顺序。</a:t>
            </a:r>
            <a:endParaRPr lang="zh-CN" altLang="en-US" sz="1400" dirty="0"/>
          </a:p>
        </p:txBody>
      </p:sp>
      <p:pic>
        <p:nvPicPr>
          <p:cNvPr id="4" name="图片 3">
            <a:extLst>
              <a:ext uri="{FF2B5EF4-FFF2-40B4-BE49-F238E27FC236}">
                <a16:creationId xmlns:a16="http://schemas.microsoft.com/office/drawing/2014/main" id="{011D686C-CE5B-1442-9EA8-50C6FB01FB15}"/>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3876513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50944-03B2-5544-86E7-9115E2792E9C}"/>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LLVM</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p>
        </p:txBody>
      </p:sp>
      <p:pic>
        <p:nvPicPr>
          <p:cNvPr id="3" name="图片 2">
            <a:extLst>
              <a:ext uri="{FF2B5EF4-FFF2-40B4-BE49-F238E27FC236}">
                <a16:creationId xmlns:a16="http://schemas.microsoft.com/office/drawing/2014/main" id="{2F420060-9AFB-D144-9A1A-D622F238B080}"/>
              </a:ext>
            </a:extLst>
          </p:cNvPr>
          <p:cNvPicPr>
            <a:picLocks noChangeAspect="1"/>
          </p:cNvPicPr>
          <p:nvPr/>
        </p:nvPicPr>
        <p:blipFill>
          <a:blip r:embed="rId2"/>
          <a:stretch>
            <a:fillRect/>
          </a:stretch>
        </p:blipFill>
        <p:spPr>
          <a:xfrm>
            <a:off x="116138" y="2060848"/>
            <a:ext cx="11964485" cy="3384376"/>
          </a:xfrm>
          <a:prstGeom prst="rect">
            <a:avLst/>
          </a:prstGeom>
        </p:spPr>
      </p:pic>
    </p:spTree>
    <p:extLst>
      <p:ext uri="{BB962C8B-B14F-4D97-AF65-F5344CB8AC3E}">
        <p14:creationId xmlns:p14="http://schemas.microsoft.com/office/powerpoint/2010/main" val="2739415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57DF065-F246-324B-AFDA-7D03104A0A17}"/>
              </a:ext>
            </a:extLst>
          </p:cNvPr>
          <p:cNvSpPr>
            <a:spLocks noGrp="1"/>
          </p:cNvSpPr>
          <p:nvPr>
            <p:ph type="title"/>
          </p:nvPr>
        </p:nvSpPr>
        <p:spPr/>
        <p:txBody>
          <a:bodyPr/>
          <a:lstStyle/>
          <a:p>
            <a:r>
              <a:rPr lang="en-US" altLang="zh-CN" b="0" dirty="0"/>
              <a:t>Code Emission</a:t>
            </a:r>
            <a:r>
              <a:rPr lang="zh-CN" altLang="en-US" b="0" dirty="0"/>
              <a:t> </a:t>
            </a:r>
            <a:r>
              <a:rPr lang="zh-CN" altLang="en-US" dirty="0"/>
              <a:t>代码输出</a:t>
            </a:r>
          </a:p>
        </p:txBody>
      </p:sp>
      <p:sp>
        <p:nvSpPr>
          <p:cNvPr id="6" name="内容占位符 5">
            <a:extLst>
              <a:ext uri="{FF2B5EF4-FFF2-40B4-BE49-F238E27FC236}">
                <a16:creationId xmlns:a16="http://schemas.microsoft.com/office/drawing/2014/main" id="{297DCA22-AA8B-EF43-8FFA-B21C60D3C230}"/>
              </a:ext>
            </a:extLst>
          </p:cNvPr>
          <p:cNvSpPr>
            <a:spLocks noGrp="1"/>
          </p:cNvSpPr>
          <p:nvPr>
            <p:ph sz="half" idx="1"/>
          </p:nvPr>
        </p:nvSpPr>
        <p:spPr/>
        <p:txBody>
          <a:bodyPr/>
          <a:lstStyle/>
          <a:p>
            <a:pPr>
              <a:lnSpc>
                <a:spcPct val="150000"/>
              </a:lnSpc>
            </a:pPr>
            <a:r>
              <a:rPr lang="zh-CN" altLang="en-US" dirty="0"/>
              <a:t>代码输出阶段将指令从 </a:t>
            </a:r>
            <a:r>
              <a:rPr lang="en-US" altLang="zh-CN" dirty="0" err="1"/>
              <a:t>MachineInstr</a:t>
            </a:r>
            <a:r>
              <a:rPr lang="zh-CN" altLang="en-US" dirty="0"/>
              <a:t> 表示变换为 </a:t>
            </a:r>
            <a:r>
              <a:rPr lang="en-US" altLang="zh-CN" dirty="0" err="1"/>
              <a:t>MCInst</a:t>
            </a:r>
            <a:r>
              <a:rPr lang="zh-CN" altLang="en-US" dirty="0"/>
              <a:t> 实例；</a:t>
            </a:r>
            <a:endParaRPr lang="en-US" altLang="zh-CN" dirty="0"/>
          </a:p>
          <a:p>
            <a:pPr>
              <a:lnSpc>
                <a:spcPct val="150000"/>
              </a:lnSpc>
            </a:pPr>
            <a:r>
              <a:rPr lang="zh-CN" altLang="en-US" dirty="0"/>
              <a:t>新的表示更适合汇编器和链接器，可以输出汇编代码或者输出二进制块特定目标代码格式。</a:t>
            </a:r>
            <a:endParaRPr lang="zh-CN" altLang="en-US" sz="1400" dirty="0"/>
          </a:p>
        </p:txBody>
      </p:sp>
      <p:pic>
        <p:nvPicPr>
          <p:cNvPr id="4" name="图片 3">
            <a:extLst>
              <a:ext uri="{FF2B5EF4-FFF2-40B4-BE49-F238E27FC236}">
                <a16:creationId xmlns:a16="http://schemas.microsoft.com/office/drawing/2014/main" id="{75F508C7-6197-B745-80AB-7289210EE357}"/>
              </a:ext>
            </a:extLst>
          </p:cNvPr>
          <p:cNvPicPr>
            <a:picLocks noChangeAspect="1"/>
          </p:cNvPicPr>
          <p:nvPr/>
        </p:nvPicPr>
        <p:blipFill>
          <a:blip r:embed="rId2"/>
          <a:stretch>
            <a:fillRect/>
          </a:stretch>
        </p:blipFill>
        <p:spPr>
          <a:xfrm>
            <a:off x="1129829" y="3068960"/>
            <a:ext cx="9499600" cy="2755900"/>
          </a:xfrm>
          <a:prstGeom prst="rect">
            <a:avLst/>
          </a:prstGeom>
        </p:spPr>
      </p:pic>
    </p:spTree>
    <p:extLst>
      <p:ext uri="{BB962C8B-B14F-4D97-AF65-F5344CB8AC3E}">
        <p14:creationId xmlns:p14="http://schemas.microsoft.com/office/powerpoint/2010/main" val="120231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0015C960-6B84-944F-A5C1-0219F18A4B63}"/>
              </a:ext>
            </a:extLst>
          </p:cNvPr>
          <p:cNvGrpSpPr/>
          <p:nvPr/>
        </p:nvGrpSpPr>
        <p:grpSpPr>
          <a:xfrm>
            <a:off x="1217811" y="2365165"/>
            <a:ext cx="9761139" cy="4232187"/>
            <a:chOff x="827658" y="1556792"/>
            <a:chExt cx="10961257" cy="4752528"/>
          </a:xfrm>
        </p:grpSpPr>
        <p:pic>
          <p:nvPicPr>
            <p:cNvPr id="5" name="图片 4">
              <a:extLst>
                <a:ext uri="{FF2B5EF4-FFF2-40B4-BE49-F238E27FC236}">
                  <a16:creationId xmlns:a16="http://schemas.microsoft.com/office/drawing/2014/main" id="{1C869346-51EC-654F-9F3E-BD5A593E24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7658" y="3068960"/>
              <a:ext cx="2548539" cy="1728192"/>
            </a:xfrm>
            <a:prstGeom prst="rect">
              <a:avLst/>
            </a:prstGeom>
          </p:spPr>
        </p:pic>
        <p:pic>
          <p:nvPicPr>
            <p:cNvPr id="8" name="图片 7">
              <a:extLst>
                <a:ext uri="{FF2B5EF4-FFF2-40B4-BE49-F238E27FC236}">
                  <a16:creationId xmlns:a16="http://schemas.microsoft.com/office/drawing/2014/main" id="{DCF3040D-3EAC-EE4E-8E71-EF68834B91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73193" y="1556792"/>
              <a:ext cx="3744416" cy="4752528"/>
            </a:xfrm>
            <a:prstGeom prst="rect">
              <a:avLst/>
            </a:prstGeom>
          </p:spPr>
        </p:pic>
        <p:pic>
          <p:nvPicPr>
            <p:cNvPr id="9" name="图片 8">
              <a:extLst>
                <a:ext uri="{FF2B5EF4-FFF2-40B4-BE49-F238E27FC236}">
                  <a16:creationId xmlns:a16="http://schemas.microsoft.com/office/drawing/2014/main" id="{F25CD12D-9ECC-B946-949A-574D9EA73BD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14605" y="1628800"/>
              <a:ext cx="3674310" cy="4608512"/>
            </a:xfrm>
            <a:prstGeom prst="rect">
              <a:avLst/>
            </a:prstGeom>
          </p:spPr>
        </p:pic>
        <p:cxnSp>
          <p:nvCxnSpPr>
            <p:cNvPr id="11" name="直线连接符 10">
              <a:extLst>
                <a:ext uri="{FF2B5EF4-FFF2-40B4-BE49-F238E27FC236}">
                  <a16:creationId xmlns:a16="http://schemas.microsoft.com/office/drawing/2014/main" id="{A58D793B-32F8-8D4B-A65B-E84B8DC8B2B9}"/>
                </a:ext>
              </a:extLst>
            </p:cNvPr>
            <p:cNvCxnSpPr/>
            <p:nvPr/>
          </p:nvCxnSpPr>
          <p:spPr bwMode="auto">
            <a:xfrm>
              <a:off x="3578101" y="1628800"/>
              <a:ext cx="0" cy="4608512"/>
            </a:xfrm>
            <a:prstGeom prst="line">
              <a:avLst/>
            </a:prstGeom>
            <a:noFill/>
            <a:ln w="19050" cap="flat" cmpd="sng" algn="ctr">
              <a:solidFill>
                <a:srgbClr val="374154"/>
              </a:solidFill>
              <a:prstDash val="dash"/>
              <a:round/>
              <a:headEnd type="none" w="med" len="med"/>
              <a:tailEnd type="none" w="med" len="med"/>
            </a:ln>
            <a:effectLst/>
          </p:spPr>
        </p:cxnSp>
        <p:cxnSp>
          <p:nvCxnSpPr>
            <p:cNvPr id="12" name="直线连接符 11">
              <a:extLst>
                <a:ext uri="{FF2B5EF4-FFF2-40B4-BE49-F238E27FC236}">
                  <a16:creationId xmlns:a16="http://schemas.microsoft.com/office/drawing/2014/main" id="{3E098930-E9EF-2546-8AAB-45DC8E1A0999}"/>
                </a:ext>
              </a:extLst>
            </p:cNvPr>
            <p:cNvCxnSpPr/>
            <p:nvPr/>
          </p:nvCxnSpPr>
          <p:spPr bwMode="auto">
            <a:xfrm>
              <a:off x="7898581" y="1700808"/>
              <a:ext cx="0" cy="4608512"/>
            </a:xfrm>
            <a:prstGeom prst="line">
              <a:avLst/>
            </a:prstGeom>
            <a:noFill/>
            <a:ln w="19050" cap="flat" cmpd="sng" algn="ctr">
              <a:solidFill>
                <a:srgbClr val="374154"/>
              </a:solidFill>
              <a:prstDash val="dash"/>
              <a:round/>
              <a:headEnd type="none" w="med" len="med"/>
              <a:tailEnd type="none" w="med" len="med"/>
            </a:ln>
            <a:effectLst/>
          </p:spPr>
        </p:cxnSp>
      </p:grpSp>
      <p:pic>
        <p:nvPicPr>
          <p:cNvPr id="18" name="图片 17">
            <a:extLst>
              <a:ext uri="{FF2B5EF4-FFF2-40B4-BE49-F238E27FC236}">
                <a16:creationId xmlns:a16="http://schemas.microsoft.com/office/drawing/2014/main" id="{763F5890-062C-8941-A35C-47F543497A35}"/>
              </a:ext>
            </a:extLst>
          </p:cNvPr>
          <p:cNvPicPr>
            <a:picLocks noChangeAspect="1"/>
          </p:cNvPicPr>
          <p:nvPr/>
        </p:nvPicPr>
        <p:blipFill>
          <a:blip r:embed="rId5"/>
          <a:stretch>
            <a:fillRect/>
          </a:stretch>
        </p:blipFill>
        <p:spPr>
          <a:xfrm>
            <a:off x="373747" y="908720"/>
            <a:ext cx="11449267" cy="1161693"/>
          </a:xfrm>
          <a:prstGeom prst="rect">
            <a:avLst/>
          </a:prstGeom>
        </p:spPr>
      </p:pic>
    </p:spTree>
    <p:extLst>
      <p:ext uri="{BB962C8B-B14F-4D97-AF65-F5344CB8AC3E}">
        <p14:creationId xmlns:p14="http://schemas.microsoft.com/office/powerpoint/2010/main" val="35560080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latin typeface="Futura Medium" panose="020B0602020204020303" pitchFamily="34" charset="-79"/>
                <a:cs typeface="Futura Medium" panose="020B0602020204020303" pitchFamily="34" charset="-79"/>
              </a:rPr>
              <a:t>基于</a:t>
            </a: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的项目</a:t>
            </a:r>
          </a:p>
        </p:txBody>
      </p:sp>
    </p:spTree>
    <p:extLst>
      <p:ext uri="{BB962C8B-B14F-4D97-AF65-F5344CB8AC3E}">
        <p14:creationId xmlns:p14="http://schemas.microsoft.com/office/powerpoint/2010/main" val="12438430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A5B4C-E192-804F-92FB-A401D92AB3C5}"/>
              </a:ext>
            </a:extLst>
          </p:cNvPr>
          <p:cNvSpPr>
            <a:spLocks noGrp="1"/>
          </p:cNvSpPr>
          <p:nvPr>
            <p:ph type="title"/>
          </p:nvPr>
        </p:nvSpPr>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pic>
        <p:nvPicPr>
          <p:cNvPr id="6" name="图片 5">
            <a:extLst>
              <a:ext uri="{FF2B5EF4-FFF2-40B4-BE49-F238E27FC236}">
                <a16:creationId xmlns:a16="http://schemas.microsoft.com/office/drawing/2014/main" id="{26F78AA7-49D2-224F-A682-4827AC635D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2420888"/>
            <a:ext cx="11282957" cy="2322375"/>
          </a:xfrm>
          <a:prstGeom prst="rect">
            <a:avLst/>
          </a:prstGeom>
        </p:spPr>
      </p:pic>
    </p:spTree>
    <p:extLst>
      <p:ext uri="{BB962C8B-B14F-4D97-AF65-F5344CB8AC3E}">
        <p14:creationId xmlns:p14="http://schemas.microsoft.com/office/powerpoint/2010/main" val="25580577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9226F22-CC93-2643-95CA-7740521F18D6}"/>
              </a:ext>
            </a:extLst>
          </p:cNvPr>
          <p:cNvPicPr>
            <a:picLocks noChangeAspect="1"/>
          </p:cNvPicPr>
          <p:nvPr/>
        </p:nvPicPr>
        <p:blipFill>
          <a:blip r:embed="rId2"/>
          <a:stretch>
            <a:fillRect/>
          </a:stretch>
        </p:blipFill>
        <p:spPr>
          <a:xfrm>
            <a:off x="1662196" y="1428750"/>
            <a:ext cx="8839200" cy="4000500"/>
          </a:xfrm>
          <a:prstGeom prst="rect">
            <a:avLst/>
          </a:prstGeom>
        </p:spPr>
      </p:pic>
      <p:sp>
        <p:nvSpPr>
          <p:cNvPr id="6" name="矩形 5">
            <a:extLst>
              <a:ext uri="{FF2B5EF4-FFF2-40B4-BE49-F238E27FC236}">
                <a16:creationId xmlns:a16="http://schemas.microsoft.com/office/drawing/2014/main" id="{71775429-73DA-F544-9C31-F0ECB513E989}"/>
              </a:ext>
            </a:extLst>
          </p:cNvPr>
          <p:cNvSpPr/>
          <p:nvPr/>
        </p:nvSpPr>
        <p:spPr>
          <a:xfrm>
            <a:off x="4514205" y="4005064"/>
            <a:ext cx="2767361" cy="369332"/>
          </a:xfrm>
          <a:prstGeom prst="rect">
            <a:avLst/>
          </a:prstGeom>
        </p:spPr>
        <p:txBody>
          <a:bodyPr wrap="none">
            <a:spAutoFit/>
          </a:bodyPr>
          <a:lstStyle/>
          <a:p>
            <a:r>
              <a:rPr lang="zh-CN" altLang="en-US" dirty="0">
                <a:solidFill>
                  <a:schemeClr val="bg1"/>
                </a:solidFill>
              </a:rPr>
              <a:t>https://www.modular.com/</a:t>
            </a:r>
          </a:p>
        </p:txBody>
      </p:sp>
      <p:sp>
        <p:nvSpPr>
          <p:cNvPr id="7" name="矩形 6">
            <a:extLst>
              <a:ext uri="{FF2B5EF4-FFF2-40B4-BE49-F238E27FC236}">
                <a16:creationId xmlns:a16="http://schemas.microsoft.com/office/drawing/2014/main" id="{7F9074E3-70E9-714E-85FC-65BC85AE330F}"/>
              </a:ext>
            </a:extLst>
          </p:cNvPr>
          <p:cNvSpPr/>
          <p:nvPr/>
        </p:nvSpPr>
        <p:spPr>
          <a:xfrm>
            <a:off x="1685772" y="5465152"/>
            <a:ext cx="8839200" cy="874407"/>
          </a:xfrm>
          <a:prstGeom prst="rect">
            <a:avLst/>
          </a:prstGeom>
        </p:spPr>
        <p:txBody>
          <a:bodyPr wrap="square">
            <a:spAutoFit/>
          </a:bodyPr>
          <a:lstStyle/>
          <a:p>
            <a:pP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目标是重建全球</a:t>
            </a:r>
            <a:r>
              <a:rPr lang="en-US" altLang="zh-CN" dirty="0">
                <a:solidFill>
                  <a:srgbClr val="374154"/>
                </a:solidFill>
                <a:latin typeface="Microsoft YaHei" panose="020B0503020204020204" pitchFamily="34" charset="-122"/>
                <a:ea typeface="Microsoft YaHei" panose="020B0503020204020204" pitchFamily="34" charset="-122"/>
              </a:rPr>
              <a:t>ML</a:t>
            </a:r>
            <a:r>
              <a:rPr lang="zh-CN" altLang="en-US" dirty="0">
                <a:solidFill>
                  <a:srgbClr val="374154"/>
                </a:solidFill>
                <a:latin typeface="Microsoft YaHei" panose="020B0503020204020204" pitchFamily="34" charset="-122"/>
                <a:ea typeface="Microsoft YaHei" panose="020B0503020204020204" pitchFamily="34" charset="-122"/>
              </a:rPr>
              <a:t>基础设施，包括编译器、运行时，异构计算、边缘到数据中心并重，并专注于可用性，提升开发人员的效率。</a:t>
            </a:r>
          </a:p>
        </p:txBody>
      </p:sp>
      <p:sp>
        <p:nvSpPr>
          <p:cNvPr id="8" name="标题 1">
            <a:extLst>
              <a:ext uri="{FF2B5EF4-FFF2-40B4-BE49-F238E27FC236}">
                <a16:creationId xmlns:a16="http://schemas.microsoft.com/office/drawing/2014/main" id="{8F849969-B3FA-FD45-B083-48C0A4F80C66}"/>
              </a:ext>
            </a:extLst>
          </p:cNvPr>
          <p:cNvSpPr>
            <a:spLocks noGrp="1"/>
          </p:cNvSpPr>
          <p:nvPr>
            <p:ph type="title"/>
          </p:nvPr>
        </p:nvSpPr>
        <p:spPr>
          <a:xfrm>
            <a:off x="623636" y="679570"/>
            <a:ext cx="10963473" cy="589190"/>
          </a:xfrm>
        </p:spPr>
        <p:txBody>
          <a:bodyPr/>
          <a:lstStyle/>
          <a:p>
            <a:r>
              <a:rPr lang="en-US" altLang="zh-CN" b="0" dirty="0">
                <a:latin typeface="Gill Sans MT" panose="020B0502020104020203" pitchFamily="34" charset="0"/>
                <a:ea typeface="+mj-ea"/>
              </a:rPr>
              <a:t>LLVM</a:t>
            </a:r>
            <a:r>
              <a:rPr lang="zh-CN" altLang="en-US" b="0" dirty="0">
                <a:latin typeface="Gill Sans MT" panose="020B0502020104020203" pitchFamily="34" charset="0"/>
                <a:ea typeface="+mj-ea"/>
              </a:rPr>
              <a:t>之父</a:t>
            </a:r>
            <a:r>
              <a:rPr lang="en-US" altLang="zh-CN" b="0" dirty="0">
                <a:latin typeface="Gill Sans MT" panose="020B0502020104020203" pitchFamily="34" charset="0"/>
                <a:ea typeface="+mj-ea"/>
              </a:rPr>
              <a:t>Chris Lattner</a:t>
            </a:r>
            <a:r>
              <a:rPr lang="zh-CN" altLang="en-US" b="0" dirty="0">
                <a:latin typeface="Gill Sans MT" panose="020B0502020104020203" pitchFamily="34" charset="0"/>
                <a:ea typeface="+mj-ea"/>
              </a:rPr>
              <a:t>：编译器的黄金时代</a:t>
            </a:r>
            <a:endParaRPr kumimoji="1"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1617115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1336292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JAX</a:t>
            </a:r>
            <a:r>
              <a:rPr lang="zh-CN" altLang="en-US" b="0" dirty="0"/>
              <a:t>：高性能的数值计算库</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JAX </a:t>
            </a:r>
            <a:r>
              <a:rPr lang="zh-CN" altLang="en-US" sz="1800" dirty="0"/>
              <a:t>是</a:t>
            </a:r>
            <a:r>
              <a:rPr lang="en-US" altLang="zh-CN" sz="1800" dirty="0"/>
              <a:t>Autograd</a:t>
            </a:r>
            <a:r>
              <a:rPr lang="zh-CN" altLang="en-US" sz="1800" dirty="0"/>
              <a:t>和</a:t>
            </a:r>
            <a:r>
              <a:rPr lang="en-US" altLang="zh-CN" sz="1800" dirty="0"/>
              <a:t>XLA</a:t>
            </a:r>
            <a:r>
              <a:rPr lang="zh-CN" altLang="en-US" sz="1800" dirty="0"/>
              <a:t>的结合</a:t>
            </a:r>
            <a:r>
              <a:rPr lang="en-US" altLang="zh-CN" sz="1800" dirty="0"/>
              <a:t>,JAX </a:t>
            </a:r>
            <a:r>
              <a:rPr lang="zh-CN" altLang="en-US" sz="1800" dirty="0"/>
              <a:t>本身不是一个深度学习的框架</a:t>
            </a:r>
            <a:r>
              <a:rPr lang="en-US" altLang="zh-CN" sz="1800" dirty="0"/>
              <a:t>,</a:t>
            </a:r>
            <a:r>
              <a:rPr lang="zh-CN" altLang="en-US" sz="1800" dirty="0"/>
              <a:t>他是一个高性能的数值计算库</a:t>
            </a:r>
            <a:r>
              <a:rPr lang="en-US" altLang="zh-CN" sz="1800" dirty="0"/>
              <a:t>,</a:t>
            </a:r>
            <a:r>
              <a:rPr lang="zh-CN" altLang="en-US" sz="1800" dirty="0"/>
              <a:t>更是结合了可组合的函数转换库</a:t>
            </a:r>
            <a:r>
              <a:rPr lang="en-US" altLang="zh-CN" sz="1800" dirty="0"/>
              <a:t>,</a:t>
            </a:r>
            <a:r>
              <a:rPr lang="zh-CN" altLang="en-US" sz="1800" dirty="0"/>
              <a:t>用于高性能机器学习研究。</a:t>
            </a:r>
            <a:endParaRPr lang="zh-CN" altLang="en-US" sz="1600" dirty="0"/>
          </a:p>
        </p:txBody>
      </p:sp>
      <p:pic>
        <p:nvPicPr>
          <p:cNvPr id="2" name="图片 1">
            <a:extLst>
              <a:ext uri="{FF2B5EF4-FFF2-40B4-BE49-F238E27FC236}">
                <a16:creationId xmlns:a16="http://schemas.microsoft.com/office/drawing/2014/main" id="{2DF3BF93-EA4D-9143-89E7-42CD3E109B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2780928"/>
            <a:ext cx="5133022" cy="2970600"/>
          </a:xfrm>
          <a:prstGeom prst="rect">
            <a:avLst/>
          </a:prstGeom>
        </p:spPr>
      </p:pic>
    </p:spTree>
    <p:extLst>
      <p:ext uri="{BB962C8B-B14F-4D97-AF65-F5344CB8AC3E}">
        <p14:creationId xmlns:p14="http://schemas.microsoft.com/office/powerpoint/2010/main" val="12443601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TensorFlow</a:t>
            </a:r>
            <a:r>
              <a:rPr lang="zh-CN" altLang="en-US" b="0" dirty="0"/>
              <a:t>：机器学习平台</a:t>
            </a:r>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TensorFlow</a:t>
            </a:r>
            <a:r>
              <a:rPr lang="zh-CN" altLang="en-US" sz="1800" dirty="0"/>
              <a:t>是一个端到端开源机器学习平台。它拥有一个全面而灵活的生态系统，其中包含各种工具、库和社区资源，可助力研究人员推动先进机器学习技术。</a:t>
            </a:r>
            <a:endParaRPr lang="zh-CN" altLang="en-US" sz="1400" dirty="0"/>
          </a:p>
        </p:txBody>
      </p:sp>
      <p:pic>
        <p:nvPicPr>
          <p:cNvPr id="3" name="图片 2">
            <a:extLst>
              <a:ext uri="{FF2B5EF4-FFF2-40B4-BE49-F238E27FC236}">
                <a16:creationId xmlns:a16="http://schemas.microsoft.com/office/drawing/2014/main" id="{3FBACD63-95B8-0147-B07D-CED1AE3C95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2578153"/>
            <a:ext cx="3384376" cy="3615642"/>
          </a:xfrm>
          <a:prstGeom prst="rect">
            <a:avLst/>
          </a:prstGeom>
        </p:spPr>
      </p:pic>
    </p:spTree>
    <p:extLst>
      <p:ext uri="{BB962C8B-B14F-4D97-AF65-F5344CB8AC3E}">
        <p14:creationId xmlns:p14="http://schemas.microsoft.com/office/powerpoint/2010/main" val="37187675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 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8865" y="2636912"/>
            <a:ext cx="3312368" cy="3312368"/>
          </a:xfrm>
          <a:prstGeom prst="rect">
            <a:avLst/>
          </a:prstGeom>
        </p:spPr>
      </p:pic>
      <p:pic>
        <p:nvPicPr>
          <p:cNvPr id="7" name="图片 6">
            <a:extLst>
              <a:ext uri="{FF2B5EF4-FFF2-40B4-BE49-F238E27FC236}">
                <a16:creationId xmlns:a16="http://schemas.microsoft.com/office/drawing/2014/main" id="{FB07F18D-DE20-1548-9CD7-5719DFC74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2653" y="2776835"/>
            <a:ext cx="6794456" cy="3384376"/>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19781996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AC947-1947-5B4B-94C5-44AE9ECB0D4A}"/>
              </a:ext>
            </a:extLst>
          </p:cNvPr>
          <p:cNvSpPr>
            <a:spLocks noGrp="1"/>
          </p:cNvSpPr>
          <p:nvPr>
            <p:ph type="title"/>
          </p:nvPr>
        </p:nvSpPr>
        <p:spPr/>
        <p:txBody>
          <a:bodyPr/>
          <a:lstStyle/>
          <a:p>
            <a:r>
              <a:rPr kumimoji="1" lang="en-US" altLang="zh-CN" b="0" dirty="0"/>
              <a:t>Julia</a:t>
            </a:r>
            <a:r>
              <a:rPr kumimoji="1" lang="zh-CN" altLang="en-US" b="0" dirty="0"/>
              <a:t>：面向科学计算的高性能动态编程语言</a:t>
            </a:r>
          </a:p>
        </p:txBody>
      </p:sp>
      <p:sp>
        <p:nvSpPr>
          <p:cNvPr id="5" name="内容占位符 4">
            <a:extLst>
              <a:ext uri="{FF2B5EF4-FFF2-40B4-BE49-F238E27FC236}">
                <a16:creationId xmlns:a16="http://schemas.microsoft.com/office/drawing/2014/main" id="{D4DA059E-6B60-E54D-BE81-6D0C6588A563}"/>
              </a:ext>
            </a:extLst>
          </p:cNvPr>
          <p:cNvSpPr>
            <a:spLocks noGrp="1"/>
          </p:cNvSpPr>
          <p:nvPr>
            <p:ph sz="half" idx="1"/>
          </p:nvPr>
        </p:nvSpPr>
        <p:spPr/>
        <p:txBody>
          <a:bodyPr/>
          <a:lstStyle/>
          <a:p>
            <a:r>
              <a:rPr lang="zh-CN" altLang="en-US" sz="1800" dirty="0"/>
              <a:t>计算中，</a:t>
            </a:r>
            <a:r>
              <a:rPr lang="en-US" altLang="zh-CN" sz="1800" dirty="0"/>
              <a:t>Julia</a:t>
            </a:r>
            <a:r>
              <a:rPr lang="zh-CN" altLang="en-US" sz="1800" dirty="0"/>
              <a:t>使用 </a:t>
            </a:r>
            <a:r>
              <a:rPr lang="en-US" altLang="zh-CN" sz="1800" dirty="0"/>
              <a:t>LLVM</a:t>
            </a:r>
            <a:r>
              <a:rPr lang="zh-CN" altLang="en-US" sz="1800" dirty="0"/>
              <a:t> </a:t>
            </a:r>
            <a:r>
              <a:rPr lang="en-US" altLang="zh-CN" sz="1800" dirty="0"/>
              <a:t>JIT</a:t>
            </a:r>
            <a:r>
              <a:rPr lang="zh-CN" altLang="en-US" sz="1800" dirty="0"/>
              <a:t>编译。</a:t>
            </a:r>
            <a:r>
              <a:rPr lang="en-US" altLang="zh-CN" sz="1800" dirty="0"/>
              <a:t>LLVM</a:t>
            </a:r>
            <a:r>
              <a:rPr lang="zh-CN" altLang="en-US" sz="1800" dirty="0"/>
              <a:t> </a:t>
            </a:r>
            <a:r>
              <a:rPr lang="en-US" altLang="zh-CN" sz="1800" dirty="0"/>
              <a:t>JIT</a:t>
            </a:r>
            <a:r>
              <a:rPr lang="zh-CN" altLang="en-US" sz="1800" dirty="0"/>
              <a:t> 编译器通常不断地分析正在执行的代码，并且识别代码的一部分，使得从编译中获得的性能加速超过编译该代码的性能开销。</a:t>
            </a:r>
          </a:p>
        </p:txBody>
      </p:sp>
      <p:pic>
        <p:nvPicPr>
          <p:cNvPr id="6" name="图片 5">
            <a:extLst>
              <a:ext uri="{FF2B5EF4-FFF2-40B4-BE49-F238E27FC236}">
                <a16:creationId xmlns:a16="http://schemas.microsoft.com/office/drawing/2014/main" id="{61C816FE-8B8F-684E-82E2-1358825826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8967" y="2492896"/>
            <a:ext cx="7272808" cy="3356681"/>
          </a:xfrm>
          <a:prstGeom prst="rect">
            <a:avLst/>
          </a:prstGeom>
        </p:spPr>
      </p:pic>
    </p:spTree>
    <p:extLst>
      <p:ext uri="{BB962C8B-B14F-4D97-AF65-F5344CB8AC3E}">
        <p14:creationId xmlns:p14="http://schemas.microsoft.com/office/powerpoint/2010/main" val="260464656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en-US" altLang="zh-CN" sz="9600" dirty="0">
                <a:latin typeface="Futura Medium" panose="020B0602020204020303" pitchFamily="34" charset="-79"/>
                <a:cs typeface="Futura Medium" panose="020B0602020204020303" pitchFamily="34" charset="-79"/>
              </a:rPr>
              <a:t>LLVM</a:t>
            </a:r>
            <a:r>
              <a:rPr lang="zh-CN" altLang="en-US" sz="9600" dirty="0">
                <a:latin typeface="Futura Medium" panose="020B0602020204020303" pitchFamily="34" charset="-79"/>
                <a:cs typeface="Futura Medium" panose="020B0602020204020303" pitchFamily="34" charset="-79"/>
              </a:rPr>
              <a:t> </a:t>
            </a:r>
            <a:r>
              <a:rPr lang="en-US" altLang="zh-CN" sz="9600" dirty="0">
                <a:latin typeface="Futura Medium" panose="020B0602020204020303" pitchFamily="34" charset="-79"/>
                <a:cs typeface="Futura Medium" panose="020B0602020204020303" pitchFamily="34" charset="-79"/>
              </a:rPr>
              <a:t>IR</a:t>
            </a:r>
          </a:p>
          <a:p>
            <a:pPr marL="0" indent="0" algn="ctr">
              <a:buNone/>
            </a:pPr>
            <a:r>
              <a:rPr lang="zh-CN" altLang="en-US" sz="9600" dirty="0">
                <a:latin typeface="Futura Medium" panose="020B0602020204020303" pitchFamily="34" charset="-79"/>
                <a:cs typeface="Futura Medium" panose="020B0602020204020303" pitchFamily="34" charset="-79"/>
              </a:rPr>
              <a:t>中间表达</a:t>
            </a:r>
          </a:p>
        </p:txBody>
      </p:sp>
    </p:spTree>
    <p:extLst>
      <p:ext uri="{BB962C8B-B14F-4D97-AF65-F5344CB8AC3E}">
        <p14:creationId xmlns:p14="http://schemas.microsoft.com/office/powerpoint/2010/main" val="4085234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1100D-E3F4-5E49-B9CD-5167F473CDDA}"/>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LLVM</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IR</a:t>
            </a:r>
            <a:endParaRPr kumimoji="1" lang="zh-CN" altLang="en-US" sz="320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4E0A472-F4A1-0343-8FE1-6E5424EDA4CE}"/>
              </a:ext>
            </a:extLst>
          </p:cNvPr>
          <p:cNvPicPr>
            <a:picLocks noChangeAspect="1"/>
          </p:cNvPicPr>
          <p:nvPr/>
        </p:nvPicPr>
        <p:blipFill>
          <a:blip r:embed="rId2"/>
          <a:stretch>
            <a:fillRect/>
          </a:stretch>
        </p:blipFill>
        <p:spPr>
          <a:xfrm>
            <a:off x="6222200" y="1844824"/>
            <a:ext cx="5364909" cy="3888432"/>
          </a:xfrm>
          <a:prstGeom prst="rect">
            <a:avLst/>
          </a:prstGeom>
        </p:spPr>
      </p:pic>
      <p:pic>
        <p:nvPicPr>
          <p:cNvPr id="7" name="图片 6">
            <a:extLst>
              <a:ext uri="{FF2B5EF4-FFF2-40B4-BE49-F238E27FC236}">
                <a16:creationId xmlns:a16="http://schemas.microsoft.com/office/drawing/2014/main" id="{A6FD9040-A75E-164E-B40B-7A7F99F7B895}"/>
              </a:ext>
            </a:extLst>
          </p:cNvPr>
          <p:cNvPicPr>
            <a:picLocks noChangeAspect="1"/>
          </p:cNvPicPr>
          <p:nvPr/>
        </p:nvPicPr>
        <p:blipFill>
          <a:blip r:embed="rId3"/>
          <a:stretch>
            <a:fillRect/>
          </a:stretch>
        </p:blipFill>
        <p:spPr>
          <a:xfrm>
            <a:off x="623636" y="1844824"/>
            <a:ext cx="5060598" cy="3888432"/>
          </a:xfrm>
          <a:prstGeom prst="rect">
            <a:avLst/>
          </a:prstGeom>
        </p:spPr>
      </p:pic>
    </p:spTree>
    <p:extLst>
      <p:ext uri="{BB962C8B-B14F-4D97-AF65-F5344CB8AC3E}">
        <p14:creationId xmlns:p14="http://schemas.microsoft.com/office/powerpoint/2010/main" val="42903446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5F231-4AB7-9947-B827-09F83EE49D72}"/>
              </a:ext>
            </a:extLst>
          </p:cNvPr>
          <p:cNvSpPr>
            <a:spLocks noGrp="1"/>
          </p:cNvSpPr>
          <p:nvPr>
            <p:ph type="title"/>
          </p:nvPr>
        </p:nvSpPr>
        <p:spPr/>
        <p:txBody>
          <a:bodyPr/>
          <a:lstStyle/>
          <a:p>
            <a:r>
              <a:rPr kumimoji="1" lang="en-US" altLang="zh-CN" sz="3200" dirty="0"/>
              <a:t>LLVM</a:t>
            </a:r>
            <a:r>
              <a:rPr kumimoji="1" lang="zh-CN" altLang="en-US" sz="3200" dirty="0"/>
              <a:t> </a:t>
            </a:r>
            <a:r>
              <a:rPr kumimoji="1" lang="en-US" altLang="zh-CN" sz="3200" dirty="0"/>
              <a:t>IR</a:t>
            </a:r>
            <a:endParaRPr kumimoji="1" lang="zh-CN" altLang="en-US" sz="3200" dirty="0"/>
          </a:p>
        </p:txBody>
      </p:sp>
      <p:sp>
        <p:nvSpPr>
          <p:cNvPr id="3" name="内容占位符 2">
            <a:extLst>
              <a:ext uri="{FF2B5EF4-FFF2-40B4-BE49-F238E27FC236}">
                <a16:creationId xmlns:a16="http://schemas.microsoft.com/office/drawing/2014/main" id="{EFCF24CA-A531-8844-833B-4F9FCA7C1C1C}"/>
              </a:ext>
            </a:extLst>
          </p:cNvPr>
          <p:cNvSpPr>
            <a:spLocks noGrp="1"/>
          </p:cNvSpPr>
          <p:nvPr>
            <p:ph sz="half" idx="1"/>
          </p:nvPr>
        </p:nvSpPr>
        <p:spPr/>
        <p:txBody>
          <a:bodyPr/>
          <a:lstStyle/>
          <a:p>
            <a:pPr marL="0" indent="0">
              <a:lnSpc>
                <a:spcPct val="150000"/>
              </a:lnSpc>
              <a:buNone/>
            </a:pPr>
            <a:r>
              <a:rPr lang="zh-CN" altLang="en-US" dirty="0"/>
              <a:t>这并不意味着</a:t>
            </a:r>
            <a:r>
              <a:rPr lang="en-US" altLang="zh-CN" dirty="0"/>
              <a:t>LLVM</a:t>
            </a:r>
            <a:r>
              <a:rPr lang="zh-CN" altLang="en-US" dirty="0"/>
              <a:t>使用单一 </a:t>
            </a:r>
            <a:r>
              <a:rPr lang="en-US" altLang="zh-CN" dirty="0"/>
              <a:t>IR</a:t>
            </a:r>
            <a:r>
              <a:rPr lang="zh-CN" altLang="en-US" dirty="0"/>
              <a:t> 表示方式，</a:t>
            </a:r>
            <a:r>
              <a:rPr lang="en-US" altLang="zh-CN" dirty="0"/>
              <a:t> </a:t>
            </a:r>
            <a:r>
              <a:rPr lang="zh-CN" altLang="en-US" dirty="0"/>
              <a:t>在编译不同阶段会采用不同的数据结构：</a:t>
            </a:r>
          </a:p>
        </p:txBody>
      </p:sp>
      <p:pic>
        <p:nvPicPr>
          <p:cNvPr id="7" name="图片 6">
            <a:extLst>
              <a:ext uri="{FF2B5EF4-FFF2-40B4-BE49-F238E27FC236}">
                <a16:creationId xmlns:a16="http://schemas.microsoft.com/office/drawing/2014/main" id="{E7321D7B-086D-A445-8CBB-8664FF2CCFDD}"/>
              </a:ext>
            </a:extLst>
          </p:cNvPr>
          <p:cNvPicPr>
            <a:picLocks noChangeAspect="1"/>
          </p:cNvPicPr>
          <p:nvPr/>
        </p:nvPicPr>
        <p:blipFill>
          <a:blip r:embed="rId2"/>
          <a:stretch>
            <a:fillRect/>
          </a:stretch>
        </p:blipFill>
        <p:spPr>
          <a:xfrm>
            <a:off x="891381" y="2924944"/>
            <a:ext cx="10414000" cy="2730500"/>
          </a:xfrm>
          <a:prstGeom prst="rect">
            <a:avLst/>
          </a:prstGeom>
        </p:spPr>
      </p:pic>
    </p:spTree>
    <p:extLst>
      <p:ext uri="{BB962C8B-B14F-4D97-AF65-F5344CB8AC3E}">
        <p14:creationId xmlns:p14="http://schemas.microsoft.com/office/powerpoint/2010/main" val="3585203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685B50-4DD7-7E4D-9B34-8A47AC92302F}"/>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a:t>
            </a:r>
          </a:p>
        </p:txBody>
      </p:sp>
      <p:pic>
        <p:nvPicPr>
          <p:cNvPr id="5" name="内容占位符 4">
            <a:extLst>
              <a:ext uri="{FF2B5EF4-FFF2-40B4-BE49-F238E27FC236}">
                <a16:creationId xmlns:a16="http://schemas.microsoft.com/office/drawing/2014/main" id="{7A2C5C56-05D9-2B41-B19B-7BF24E6D6B0E}"/>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2497981" y="1916832"/>
            <a:ext cx="7708900" cy="1054100"/>
          </a:xfrm>
        </p:spPr>
      </p:pic>
      <p:sp>
        <p:nvSpPr>
          <p:cNvPr id="6" name="矩形 5">
            <a:extLst>
              <a:ext uri="{FF2B5EF4-FFF2-40B4-BE49-F238E27FC236}">
                <a16:creationId xmlns:a16="http://schemas.microsoft.com/office/drawing/2014/main" id="{2929D9B6-64C3-1C47-9B65-D0904BC46896}"/>
              </a:ext>
            </a:extLst>
          </p:cNvPr>
          <p:cNvSpPr/>
          <p:nvPr/>
        </p:nvSpPr>
        <p:spPr>
          <a:xfrm>
            <a:off x="3057371" y="3619004"/>
            <a:ext cx="6096000" cy="369332"/>
          </a:xfrm>
          <a:prstGeom prst="rect">
            <a:avLst/>
          </a:prstGeom>
        </p:spPr>
        <p:txBody>
          <a:bodyPr>
            <a:spAutoFit/>
          </a:bodyPr>
          <a:lstStyle/>
          <a:p>
            <a:pPr algn="ctr"/>
            <a:r>
              <a:rPr lang="en-US" altLang="zh-CN" dirty="0">
                <a:latin typeface="Gill Sans MT" panose="020B0502020104020203" pitchFamily="34" charset="0"/>
              </a:rPr>
              <a:t>clang -S -emit-</a:t>
            </a:r>
            <a:r>
              <a:rPr lang="en-US" altLang="zh-CN" dirty="0" err="1">
                <a:latin typeface="Gill Sans MT" panose="020B0502020104020203" pitchFamily="34" charset="0"/>
              </a:rPr>
              <a:t>llvm</a:t>
            </a:r>
            <a:r>
              <a:rPr lang="en-US" altLang="zh-CN" dirty="0">
                <a:latin typeface="Gill Sans MT" panose="020B0502020104020203" pitchFamily="34" charset="0"/>
              </a:rPr>
              <a:t> </a:t>
            </a:r>
            <a:r>
              <a:rPr lang="en-US" altLang="zh-CN" dirty="0" err="1">
                <a:latin typeface="Gill Sans MT" panose="020B0502020104020203" pitchFamily="34" charset="0"/>
              </a:rPr>
              <a:t>test.c</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847486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FA2305-2F33-F845-9E20-ABDA55827E31}"/>
              </a:ext>
            </a:extLst>
          </p:cNvPr>
          <p:cNvSpPr>
            <a:spLocks noGrp="1"/>
          </p:cNvSpPr>
          <p:nvPr>
            <p:ph type="title"/>
          </p:nvPr>
        </p:nvSpPr>
        <p:spPr/>
        <p:txBody>
          <a:bodyPr/>
          <a:lstStyle/>
          <a:p>
            <a:r>
              <a:rPr kumimoji="1" lang="en-US" altLang="zh-CN" dirty="0"/>
              <a:t>LLVM</a:t>
            </a:r>
            <a:r>
              <a:rPr kumimoji="1" lang="zh-CN" altLang="en-US" dirty="0"/>
              <a:t> </a:t>
            </a:r>
            <a:r>
              <a:rPr kumimoji="1" lang="en-US" altLang="zh-CN" dirty="0"/>
              <a:t>IR</a:t>
            </a:r>
            <a:r>
              <a:rPr kumimoji="1" lang="zh-CN" altLang="en-US" dirty="0"/>
              <a:t> 表示</a:t>
            </a:r>
          </a:p>
        </p:txBody>
      </p:sp>
      <p:pic>
        <p:nvPicPr>
          <p:cNvPr id="5" name="图片 4">
            <a:extLst>
              <a:ext uri="{FF2B5EF4-FFF2-40B4-BE49-F238E27FC236}">
                <a16:creationId xmlns:a16="http://schemas.microsoft.com/office/drawing/2014/main" id="{5D83CF52-DA86-DA47-A9F5-E570017319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0293"/>
          <a:stretch/>
        </p:blipFill>
        <p:spPr>
          <a:xfrm>
            <a:off x="914455" y="1772816"/>
            <a:ext cx="10381831" cy="4038424"/>
          </a:xfrm>
          <a:prstGeom prst="rect">
            <a:avLst/>
          </a:prstGeom>
        </p:spPr>
      </p:pic>
    </p:spTree>
    <p:extLst>
      <p:ext uri="{BB962C8B-B14F-4D97-AF65-F5344CB8AC3E}">
        <p14:creationId xmlns:p14="http://schemas.microsoft.com/office/powerpoint/2010/main" val="24692672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28416</TotalTime>
  <Words>2540</Words>
  <Application>Microsoft Macintosh PowerPoint</Application>
  <PresentationFormat>自定义</PresentationFormat>
  <Paragraphs>172</Paragraphs>
  <Slides>50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50</vt:i4>
      </vt:variant>
    </vt:vector>
  </HeadingPairs>
  <TitlesOfParts>
    <vt:vector size="6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LLVM Architecture</vt:lpstr>
      <vt:lpstr>PowerPoint 演示文稿</vt:lpstr>
      <vt:lpstr>LLVM IR</vt:lpstr>
      <vt:lpstr>LLVM IR</vt:lpstr>
      <vt:lpstr>LLVM IR 表示</vt:lpstr>
      <vt:lpstr>LLVM IR 表示</vt:lpstr>
      <vt:lpstr>LLVM IR基本语法</vt:lpstr>
      <vt:lpstr>LLVM IR</vt:lpstr>
      <vt:lpstr>LLVM IR</vt:lpstr>
      <vt:lpstr>What is SSA(Static Single Assignment) 静态单赋值</vt:lpstr>
      <vt:lpstr>LLVM IR基本语法</vt:lpstr>
      <vt:lpstr>三地址码</vt:lpstr>
      <vt:lpstr>LLVM IR 表示形式</vt:lpstr>
      <vt:lpstr>LLVM IR 内存模型</vt:lpstr>
      <vt:lpstr>LLVM IR 内存模型</vt:lpstr>
      <vt:lpstr>LLVM IR 内存模型</vt:lpstr>
      <vt:lpstr>LLVM IR 内存模型最重要概念： Value, Use, User</vt:lpstr>
      <vt:lpstr>PowerPoint 演示文稿</vt:lpstr>
      <vt:lpstr>LLVM Architecture</vt:lpstr>
      <vt:lpstr>Lexical analysis 词法分析</vt:lpstr>
      <vt:lpstr>Syntactic analysis 语法分析 </vt:lpstr>
      <vt:lpstr>Semantic analysis 语义分析</vt:lpstr>
      <vt:lpstr>PowerPoint 演示文稿</vt:lpstr>
      <vt:lpstr>LLVM Architecture</vt:lpstr>
      <vt:lpstr>Finding Pass</vt:lpstr>
      <vt:lpstr>Finding Pass</vt:lpstr>
      <vt:lpstr>Understand Pass Relation</vt:lpstr>
      <vt:lpstr>Pass API</vt:lpstr>
      <vt:lpstr>PowerPoint 演示文稿</vt:lpstr>
      <vt:lpstr>LLVM Architecture</vt:lpstr>
      <vt:lpstr>LLVM Architecture</vt:lpstr>
      <vt:lpstr>LLVM Backend Pass</vt:lpstr>
      <vt:lpstr>Instruction Selection 指令选择</vt:lpstr>
      <vt:lpstr>Instruction Scheduling 指令调度</vt:lpstr>
      <vt:lpstr>Register Allocation 寄存器分配</vt:lpstr>
      <vt:lpstr>Instruction Scheduling 指令调度</vt:lpstr>
      <vt:lpstr>Code Emission 代码输出</vt:lpstr>
      <vt:lpstr>PowerPoint 演示文稿</vt:lpstr>
      <vt:lpstr>PowerPoint 演示文稿</vt:lpstr>
      <vt:lpstr>LLVM之父Chris Lattner：编译器的黄金时代</vt:lpstr>
      <vt:lpstr>LLVM之父Chris Lattner：编译器的黄金时代</vt:lpstr>
      <vt:lpstr>XLA：优化机器学习编译器</vt:lpstr>
      <vt:lpstr>JAX：高性能的数值计算库</vt:lpstr>
      <vt:lpstr>TensorFlow：机器学习平台</vt:lpstr>
      <vt:lpstr>TVM 端到端深度学习编译器</vt:lpstr>
      <vt:lpstr>Julia：面向科学计算的高性能动态编程语言</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4016</cp:revision>
  <dcterms:created xsi:type="dcterms:W3CDTF">2015-01-14T10:38:57Z</dcterms:created>
  <dcterms:modified xsi:type="dcterms:W3CDTF">2022-11-23T06:13:10Z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